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4"/>
  </p:notesMasterIdLst>
  <p:sldIdLst>
    <p:sldId id="426" r:id="rId3"/>
    <p:sldId id="366" r:id="rId5"/>
    <p:sldId id="367" r:id="rId6"/>
    <p:sldId id="532" r:id="rId7"/>
    <p:sldId id="347" r:id="rId8"/>
    <p:sldId id="498" r:id="rId9"/>
    <p:sldId id="540" r:id="rId10"/>
    <p:sldId id="528" r:id="rId11"/>
    <p:sldId id="533" r:id="rId12"/>
    <p:sldId id="534" r:id="rId13"/>
    <p:sldId id="535" r:id="rId14"/>
    <p:sldId id="381" r:id="rId15"/>
  </p:sldIdLst>
  <p:sldSz cx="9144000" cy="5143500" type="screen16x9"/>
  <p:notesSz cx="6858000" cy="9144000"/>
  <p:custDataLst>
    <p:tags r:id="rId19"/>
  </p:custDataLst>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1pPr>
    <a:lvl2pPr marL="422910" indent="-6032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2pPr>
    <a:lvl3pPr marL="847725" indent="-12192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3pPr>
    <a:lvl4pPr marL="1271905" indent="-18415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4pPr>
    <a:lvl5pPr marL="1695450" indent="-24447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5pPr>
    <a:lvl6pPr marL="1813560"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6pPr>
    <a:lvl7pPr marL="2176145"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7pPr>
    <a:lvl8pPr marL="2539365"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8pPr>
    <a:lvl9pPr marL="2901950"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9pPr>
  </p:defaultTextStyle>
  <p:extLst>
    <p:ext uri="{EFAFB233-063F-42B5-8137-9DF3F51BA10A}">
      <p15:sldGuideLst xmlns:p15="http://schemas.microsoft.com/office/powerpoint/2012/main">
        <p15:guide id="1" orient="horz" pos="1276" userDrawn="1">
          <p15:clr>
            <a:srgbClr val="A4A3A4"/>
          </p15:clr>
        </p15:guide>
        <p15:guide id="2" orient="horz" pos="327" userDrawn="1">
          <p15:clr>
            <a:srgbClr val="A4A3A4"/>
          </p15:clr>
        </p15:guide>
        <p15:guide id="3" orient="horz" pos="2378" userDrawn="1">
          <p15:clr>
            <a:srgbClr val="A4A3A4"/>
          </p15:clr>
        </p15:guide>
        <p15:guide id="4" orient="horz" pos="2748" userDrawn="1">
          <p15:clr>
            <a:srgbClr val="A4A3A4"/>
          </p15:clr>
        </p15:guide>
        <p15:guide id="5" orient="horz" pos="3083" userDrawn="1">
          <p15:clr>
            <a:srgbClr val="A4A3A4"/>
          </p15:clr>
        </p15:guide>
        <p15:guide id="6" pos="340" userDrawn="1">
          <p15:clr>
            <a:srgbClr val="A4A3A4"/>
          </p15:clr>
        </p15:guide>
        <p15:guide id="7" pos="2880" userDrawn="1">
          <p15:clr>
            <a:srgbClr val="A4A3A4"/>
          </p15:clr>
        </p15:guide>
        <p15:guide id="8" pos="54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FAF"/>
    <a:srgbClr val="AC0000"/>
    <a:srgbClr val="FF0000"/>
    <a:srgbClr val="DE0000"/>
    <a:srgbClr val="133FCB"/>
    <a:srgbClr val="08A810"/>
    <a:srgbClr val="067C0C"/>
    <a:srgbClr val="FF9900"/>
    <a:srgbClr val="045408"/>
    <a:srgbClr val="0F31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26" autoAdjust="0"/>
    <p:restoredTop sz="81157" autoAdjust="0"/>
  </p:normalViewPr>
  <p:slideViewPr>
    <p:cSldViewPr showGuides="1">
      <p:cViewPr varScale="1">
        <p:scale>
          <a:sx n="96" d="100"/>
          <a:sy n="96" d="100"/>
        </p:scale>
        <p:origin x="-1386" y="-84"/>
      </p:cViewPr>
      <p:guideLst>
        <p:guide orient="horz" pos="1276"/>
        <p:guide orient="horz" pos="327"/>
        <p:guide orient="horz" pos="2378"/>
        <p:guide orient="horz" pos="2748"/>
        <p:guide orient="horz" pos="3083"/>
        <p:guide pos="340"/>
        <p:guide pos="2880"/>
        <p:guide pos="5416"/>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75"/>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25.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a:defRPr/>
            </a:pPr>
            <a:endParaRPr lang="en-US" altLang="zh-CN" dirty="0"/>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a:defRPr/>
            </a:pPr>
            <a:endParaRPr lang="en-US" altLang="zh-CN" dirty="0"/>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a:defRPr/>
            </a:pPr>
            <a:endParaRPr lang="en-US" altLang="zh-CN" dirty="0"/>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vl1pPr>
          </a:lstStyle>
          <a:p>
            <a:pPr>
              <a:defRPr/>
            </a:pPr>
            <a:fld id="{CA5E8DB0-55DC-4221-A99C-988BCD133BF3}" type="slidenum">
              <a:rPr lang="en-US" altLang="zh-CN"/>
            </a:fld>
            <a:endParaRPr lang="en-US" altLang="zh-CN"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1pPr>
    <a:lvl2pPr marL="42291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2pPr>
    <a:lvl3pPr marL="84772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3pPr>
    <a:lvl4pPr marL="127190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4pPr>
    <a:lvl5pPr marL="169545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5pPr>
    <a:lvl6pPr marL="2120265" algn="l" defTabSz="848360" rtl="0" eaLnBrk="1" latinLnBrk="0" hangingPunct="1">
      <a:defRPr sz="1100" kern="1200">
        <a:solidFill>
          <a:schemeClr val="tx1"/>
        </a:solidFill>
        <a:latin typeface="+mn-lt"/>
        <a:ea typeface="+mn-ea"/>
        <a:cs typeface="+mn-cs"/>
      </a:defRPr>
    </a:lvl6pPr>
    <a:lvl7pPr marL="2544445" algn="l" defTabSz="848360" rtl="0" eaLnBrk="1" latinLnBrk="0" hangingPunct="1">
      <a:defRPr sz="1100" kern="1200">
        <a:solidFill>
          <a:schemeClr val="tx1"/>
        </a:solidFill>
        <a:latin typeface="+mn-lt"/>
        <a:ea typeface="+mn-ea"/>
        <a:cs typeface="+mn-cs"/>
      </a:defRPr>
    </a:lvl7pPr>
    <a:lvl8pPr marL="2967990" algn="l" defTabSz="848360" rtl="0" eaLnBrk="1" latinLnBrk="0" hangingPunct="1">
      <a:defRPr sz="1100" kern="1200">
        <a:solidFill>
          <a:schemeClr val="tx1"/>
        </a:solidFill>
        <a:latin typeface="+mn-lt"/>
        <a:ea typeface="+mn-ea"/>
        <a:cs typeface="+mn-cs"/>
      </a:defRPr>
    </a:lvl8pPr>
    <a:lvl9pPr marL="3392170" algn="l" defTabSz="848360"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各位领导大家好，</a:t>
            </a:r>
            <a:r>
              <a:rPr lang="zh-CN" altLang="en-US" dirty="0" smtClean="0"/>
              <a:t>下面由我来为大家讲解建设工程交易</a:t>
            </a:r>
            <a:r>
              <a:rPr lang="zh-CN" altLang="en-US" dirty="0"/>
              <a:t>线上辅助</a:t>
            </a:r>
            <a:r>
              <a:rPr lang="zh-CN" altLang="en-US" dirty="0" smtClean="0"/>
              <a:t>评标相关操作。为了优化营商环境，今后在市中心评审的建设工程类项目代理机构将不再进入评标区辅助专家进行评标，而是改为在不见面评审服务大厅线上辅助。</a:t>
            </a:r>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第三</a:t>
            </a:r>
            <a:r>
              <a:rPr lang="zh-CN" altLang="en-US" dirty="0" smtClean="0"/>
              <a:t>部分代理人员如何进行专家名单打印与补抽，我们在不</a:t>
            </a:r>
            <a:r>
              <a:rPr lang="zh-CN" altLang="en-US" dirty="0"/>
              <a:t>见面评审服务大厅一进门左手边配置了评标专家名单打印与补</a:t>
            </a:r>
            <a:r>
              <a:rPr lang="zh-CN" altLang="en-US" dirty="0" smtClean="0"/>
              <a:t>抽的服务</a:t>
            </a:r>
            <a:r>
              <a:rPr lang="zh-CN" altLang="en-US" dirty="0"/>
              <a:t>席位</a:t>
            </a:r>
            <a:r>
              <a:rPr lang="zh-CN" altLang="en-US" dirty="0" smtClean="0"/>
              <a:t>，同时配备了对外录音电话，方便代理人员在专家迟到或补抽专家时使用。整个评审服务大厅中共有三台对外录音电话。</a:t>
            </a:r>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第四部分，资料下载，代理人员登录建设工程交易子系统，点击左侧菜单栏中的开标业务下的资料下载按钮，评标</a:t>
            </a:r>
            <a:r>
              <a:rPr lang="zh-CN" altLang="en-US" dirty="0"/>
              <a:t>结束后</a:t>
            </a:r>
            <a:r>
              <a:rPr lang="zh-CN" altLang="en-US" dirty="0" smtClean="0"/>
              <a:t>代理人员要手动点击结束评标按钮后，在下载评标报告等资料。</a:t>
            </a:r>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以上就是我们建设工程交易线上辅助评标系统地部分变化及相关操作，如果有相关地问题后续可以通过技术服务电话和客服</a:t>
            </a:r>
            <a:r>
              <a:rPr lang="en-US" altLang="zh-CN" dirty="0"/>
              <a:t>QQ</a:t>
            </a:r>
            <a:r>
              <a:rPr lang="zh-CN" altLang="en-US" dirty="0"/>
              <a:t>和我们进行语音通话。</a:t>
            </a:r>
            <a:endParaRPr lang="zh-CN" altLang="en-US" dirty="0"/>
          </a:p>
        </p:txBody>
      </p:sp>
      <p:sp>
        <p:nvSpPr>
          <p:cNvPr id="4" name="灯片编号占位符 3"/>
          <p:cNvSpPr>
            <a:spLocks noGrp="1"/>
          </p:cNvSpPr>
          <p:nvPr>
            <p:ph type="sldNum" sz="quarter" idx="10"/>
          </p:nvPr>
        </p:nvSpPr>
        <p:spPr/>
        <p:txBody>
          <a:bodyPr/>
          <a:lstStyle/>
          <a:p>
            <a:fld id="{13022F51-8595-434B-96EE-0074A5AD517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建设工程线上辅助</a:t>
            </a:r>
            <a:r>
              <a:rPr lang="zh-CN" altLang="en-US" dirty="0" smtClean="0"/>
              <a:t>评标分别在</a:t>
            </a:r>
            <a:r>
              <a:rPr lang="zh-CN" altLang="en-US" dirty="0"/>
              <a:t>开标和评标两</a:t>
            </a:r>
            <a:r>
              <a:rPr lang="zh-CN" altLang="en-US" dirty="0" smtClean="0"/>
              <a:t>方面发生了一些变化</a:t>
            </a:r>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首先是</a:t>
            </a:r>
            <a:r>
              <a:rPr lang="zh-CN" altLang="en-US" dirty="0" smtClean="0"/>
              <a:t>第一方面，</a:t>
            </a:r>
            <a:r>
              <a:rPr lang="zh-CN" altLang="en-US" dirty="0"/>
              <a:t>开标阶段，在</a:t>
            </a:r>
            <a:r>
              <a:rPr lang="zh-CN" altLang="en-US" dirty="0" smtClean="0"/>
              <a:t>开标阶段代理具体操作步骤没有变化，只是操作界面新增了开标项目对应的评标室，代理服务席号，代理服务席电话</a:t>
            </a:r>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a:lnSpc>
                <a:spcPct val="150000"/>
              </a:lnSpc>
            </a:pPr>
            <a:r>
              <a:rPr lang="zh-CN" altLang="en-US" dirty="0" smtClean="0"/>
              <a:t>在开标阶段，我们增加了评标室（</a:t>
            </a:r>
            <a:r>
              <a:rPr lang="zh-CN" altLang="en-US" sz="1100" b="0" dirty="0" smtClean="0">
                <a:latin typeface="微软雅黑" panose="020B0503020204020204" charset="-122"/>
                <a:ea typeface="微软雅黑" panose="020B0503020204020204" charset="-122"/>
              </a:rPr>
              <a:t>招标代理人员根据评标室及对应的电话号码可主动联系评标专家，提供评标相关服务。使用</a:t>
            </a:r>
            <a:r>
              <a:rPr lang="en-US" altLang="zh-CN" sz="1100" b="0" dirty="0" smtClean="0">
                <a:latin typeface="微软雅黑" panose="020B0503020204020204" charset="-122"/>
                <a:ea typeface="微软雅黑" panose="020B0503020204020204" charset="-122"/>
              </a:rPr>
              <a:t>IP</a:t>
            </a:r>
            <a:r>
              <a:rPr lang="zh-CN" altLang="en-US" sz="1100" b="0" dirty="0" smtClean="0">
                <a:latin typeface="微软雅黑" panose="020B0503020204020204" charset="-122"/>
                <a:ea typeface="微软雅黑" panose="020B0503020204020204" charset="-122"/>
              </a:rPr>
              <a:t>电话与评标专家语音沟通，通过</a:t>
            </a:r>
            <a:r>
              <a:rPr lang="en-US" altLang="zh-CN" sz="1100" b="0" dirty="0" smtClean="0">
                <a:latin typeface="微软雅黑" panose="020B0503020204020204" charset="-122"/>
                <a:ea typeface="微软雅黑" panose="020B0503020204020204" charset="-122"/>
              </a:rPr>
              <a:t>IP</a:t>
            </a:r>
            <a:r>
              <a:rPr lang="zh-CN" altLang="en-US" sz="1100" b="0" dirty="0" smtClean="0">
                <a:latin typeface="微软雅黑" panose="020B0503020204020204" charset="-122"/>
                <a:ea typeface="微软雅黑" panose="020B0503020204020204" charset="-122"/>
              </a:rPr>
              <a:t>广播可以向评标专家宣读评标纪律等服务。</a:t>
            </a:r>
            <a:r>
              <a:rPr lang="zh-CN" altLang="en-US" dirty="0" smtClean="0"/>
              <a:t>）、服务席号，代理机构</a:t>
            </a:r>
            <a:r>
              <a:rPr lang="zh-CN" altLang="en-US" sz="1100" b="0" dirty="0" smtClean="0">
                <a:latin typeface="微软雅黑" panose="020B0503020204020204" charset="-122"/>
                <a:ea typeface="微软雅黑" panose="020B0503020204020204" charset="-122"/>
              </a:rPr>
              <a:t>根据系统提示的评标服务席号码，到指定服务席位置就做。服务席电话，</a:t>
            </a:r>
            <a:r>
              <a:rPr lang="zh-CN" altLang="zh-CN" sz="1100" b="0" dirty="0" smtClean="0">
                <a:latin typeface="微软雅黑" panose="020B0503020204020204" charset="-122"/>
                <a:ea typeface="微软雅黑" panose="020B0503020204020204" charset="-122"/>
              </a:rPr>
              <a:t>是</a:t>
            </a:r>
            <a:r>
              <a:rPr lang="zh-CN" altLang="en-US" sz="1100" b="0" dirty="0" smtClean="0">
                <a:latin typeface="微软雅黑" panose="020B0503020204020204" charset="-122"/>
                <a:ea typeface="微软雅黑" panose="020B0503020204020204" charset="-122"/>
              </a:rPr>
              <a:t>评标室</a:t>
            </a:r>
            <a:r>
              <a:rPr lang="en-US" altLang="zh-CN" sz="1100" b="0" dirty="0" smtClean="0">
                <a:latin typeface="微软雅黑" panose="020B0503020204020204" charset="-122"/>
                <a:ea typeface="微软雅黑" panose="020B0503020204020204" charset="-122"/>
              </a:rPr>
              <a:t>IP</a:t>
            </a:r>
            <a:r>
              <a:rPr lang="zh-CN" altLang="en-US" sz="1100" b="0" dirty="0" smtClean="0">
                <a:latin typeface="微软雅黑" panose="020B0503020204020204" charset="-122"/>
                <a:ea typeface="微软雅黑" panose="020B0503020204020204" charset="-122"/>
              </a:rPr>
              <a:t>电话，是</a:t>
            </a:r>
            <a:r>
              <a:rPr lang="zh-CN" altLang="zh-CN" sz="1100" b="0" dirty="0" smtClean="0">
                <a:latin typeface="微软雅黑" panose="020B0503020204020204" charset="-122"/>
                <a:ea typeface="微软雅黑" panose="020B0503020204020204" charset="-122"/>
              </a:rPr>
              <a:t>招标代理</a:t>
            </a:r>
            <a:r>
              <a:rPr lang="zh-CN" altLang="en-US" sz="1100" b="0" dirty="0" smtClean="0">
                <a:latin typeface="微软雅黑" panose="020B0503020204020204" charset="-122"/>
                <a:ea typeface="微软雅黑" panose="020B0503020204020204" charset="-122"/>
              </a:rPr>
              <a:t>与</a:t>
            </a:r>
            <a:r>
              <a:rPr lang="zh-CN" altLang="zh-CN" sz="1100" b="0" dirty="0" smtClean="0">
                <a:latin typeface="微软雅黑" panose="020B0503020204020204" charset="-122"/>
                <a:ea typeface="微软雅黑" panose="020B0503020204020204" charset="-122"/>
              </a:rPr>
              <a:t>评标专家联系的重要途径</a:t>
            </a:r>
            <a:endParaRPr lang="zh-CN" altLang="en-US" sz="1100" b="0" dirty="0" smtClean="0">
              <a:latin typeface="微软雅黑" panose="020B0503020204020204" charset="-122"/>
              <a:ea typeface="微软雅黑" panose="020B0503020204020204" charset="-122"/>
            </a:endParaRPr>
          </a:p>
          <a:p>
            <a:pPr marL="0" marR="0" indent="0" algn="l" defTabSz="914400" rtl="0" eaLnBrk="0" fontAlgn="base" latinLnBrk="0" hangingPunct="0">
              <a:lnSpc>
                <a:spcPct val="100000"/>
              </a:lnSpc>
              <a:spcBef>
                <a:spcPct val="30000"/>
              </a:spcBef>
              <a:spcAft>
                <a:spcPct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代理机构登录建设工程交易子系统，点击左侧菜单栏中开标业务下的今日开标节点，可以看到项目新增了三个信息。</a:t>
            </a:r>
            <a:r>
              <a:rPr lang="zh-CN" altLang="en-US" dirty="0" smtClean="0">
                <a:solidFill>
                  <a:srgbClr val="2B2A30"/>
                </a:solidFill>
                <a:latin typeface="微软雅黑" panose="020B0503020204020204" charset="-122"/>
                <a:ea typeface="微软雅黑" panose="020B0503020204020204" charset="-122"/>
                <a:sym typeface="+mn-ea"/>
              </a:rPr>
              <a:t>场所</a:t>
            </a:r>
            <a:r>
              <a:rPr lang="zh-CN" altLang="en-US" dirty="0">
                <a:solidFill>
                  <a:srgbClr val="2B2A30"/>
                </a:solidFill>
                <a:latin typeface="微软雅黑" panose="020B0503020204020204" charset="-122"/>
                <a:ea typeface="微软雅黑" panose="020B0503020204020204" charset="-122"/>
                <a:sym typeface="+mn-ea"/>
              </a:rPr>
              <a:t>预约后系统自动为项目分配服务席，开标当天展示项目对应的</a:t>
            </a:r>
            <a:r>
              <a:rPr lang="zh-CN" altLang="en-US" dirty="0">
                <a:solidFill>
                  <a:srgbClr val="C00000"/>
                </a:solidFill>
                <a:latin typeface="微软雅黑" panose="020B0503020204020204" charset="-122"/>
                <a:ea typeface="微软雅黑" panose="020B0503020204020204" charset="-122"/>
                <a:sym typeface="+mn-ea"/>
              </a:rPr>
              <a:t>评标室</a:t>
            </a:r>
            <a:r>
              <a:rPr lang="zh-CN" altLang="en-US" dirty="0">
                <a:solidFill>
                  <a:srgbClr val="2B2A30"/>
                </a:solidFill>
                <a:latin typeface="微软雅黑" panose="020B0503020204020204" charset="-122"/>
                <a:ea typeface="微软雅黑" panose="020B0503020204020204" charset="-122"/>
                <a:sym typeface="+mn-ea"/>
              </a:rPr>
              <a:t>、</a:t>
            </a:r>
            <a:r>
              <a:rPr lang="zh-CN" altLang="en-US" dirty="0">
                <a:solidFill>
                  <a:srgbClr val="C00000"/>
                </a:solidFill>
                <a:latin typeface="微软雅黑" panose="020B0503020204020204" charset="-122"/>
                <a:ea typeface="微软雅黑" panose="020B0503020204020204" charset="-122"/>
                <a:sym typeface="+mn-ea"/>
              </a:rPr>
              <a:t>服务席</a:t>
            </a:r>
            <a:r>
              <a:rPr lang="zh-CN" altLang="en-US" dirty="0">
                <a:solidFill>
                  <a:srgbClr val="2B2A30"/>
                </a:solidFill>
                <a:latin typeface="微软雅黑" panose="020B0503020204020204" charset="-122"/>
                <a:ea typeface="微软雅黑" panose="020B0503020204020204" charset="-122"/>
                <a:sym typeface="+mn-ea"/>
              </a:rPr>
              <a:t>号及</a:t>
            </a:r>
            <a:r>
              <a:rPr lang="zh-CN" altLang="en-US" dirty="0">
                <a:solidFill>
                  <a:srgbClr val="C00000"/>
                </a:solidFill>
                <a:latin typeface="微软雅黑" panose="020B0503020204020204" charset="-122"/>
                <a:ea typeface="微软雅黑" panose="020B0503020204020204" charset="-122"/>
                <a:sym typeface="+mn-ea"/>
              </a:rPr>
              <a:t>电话号码。</a:t>
            </a:r>
            <a:r>
              <a:rPr lang="zh-CN" altLang="en-US" dirty="0"/>
              <a:t>第一个就是评标室</a:t>
            </a:r>
            <a:r>
              <a:rPr lang="zh-CN" altLang="en-US" dirty="0" smtClean="0"/>
              <a:t>：</a:t>
            </a:r>
            <a:r>
              <a:rPr dirty="0" err="1" smtClean="0">
                <a:latin typeface="微软雅黑" panose="020B0503020204020204" charset="-122"/>
                <a:ea typeface="微软雅黑" panose="020B0503020204020204" charset="-122"/>
                <a:sym typeface="+mn-ea"/>
              </a:rPr>
              <a:t>代理人员根据评标室及对应的电话号码可主动联系评标专家</a:t>
            </a:r>
            <a:r>
              <a:rPr dirty="0" err="1" smtClean="0">
                <a:latin typeface="微软雅黑" panose="020B0503020204020204" charset="-122"/>
                <a:ea typeface="微软雅黑" panose="020B0503020204020204" charset="-122"/>
                <a:sym typeface="+mn-ea"/>
              </a:rPr>
              <a:t>，提供评标相关服务</a:t>
            </a:r>
            <a:r>
              <a:rPr lang="zh-CN" altLang="en-US" dirty="0" smtClean="0">
                <a:latin typeface="微软雅黑" panose="020B0503020204020204" charset="-122"/>
                <a:ea typeface="微软雅黑" panose="020B0503020204020204" charset="-122"/>
                <a:sym typeface="+mn-ea"/>
              </a:rPr>
              <a:t>。</a:t>
            </a:r>
            <a:endParaRPr lang="zh-CN" altLang="en-US" b="0" dirty="0" smtClean="0">
              <a:latin typeface="微软雅黑" panose="020B0503020204020204" charset="-122"/>
              <a:ea typeface="微软雅黑" panose="020B0503020204020204" charset="-122"/>
            </a:endParaRPr>
          </a:p>
          <a:p>
            <a:r>
              <a:rPr lang="zh-CN" altLang="en-US" dirty="0">
                <a:latin typeface="微软雅黑" panose="020B0503020204020204" charset="-122"/>
                <a:ea typeface="微软雅黑" panose="020B0503020204020204" charset="-122"/>
                <a:sym typeface="+mn-ea"/>
              </a:rPr>
              <a:t>第二个就是服务席</a:t>
            </a:r>
            <a:r>
              <a:rPr lang="zh-CN" altLang="en-US" dirty="0" smtClean="0">
                <a:latin typeface="微软雅黑" panose="020B0503020204020204" charset="-122"/>
                <a:ea typeface="微软雅黑" panose="020B0503020204020204" charset="-122"/>
                <a:sym typeface="+mn-ea"/>
              </a:rPr>
              <a:t>，代理根据</a:t>
            </a:r>
            <a:r>
              <a:rPr lang="zh-CN" altLang="en-US" dirty="0">
                <a:latin typeface="微软雅黑" panose="020B0503020204020204" charset="-122"/>
                <a:ea typeface="微软雅黑" panose="020B0503020204020204" charset="-122"/>
                <a:sym typeface="+mn-ea"/>
              </a:rPr>
              <a:t>系统提示的评标服务席号码</a:t>
            </a:r>
            <a:r>
              <a:rPr lang="zh-CN" altLang="en-US" dirty="0" smtClean="0">
                <a:latin typeface="微软雅黑" panose="020B0503020204020204" charset="-122"/>
                <a:ea typeface="微软雅黑" panose="020B0503020204020204" charset="-122"/>
                <a:sym typeface="+mn-ea"/>
              </a:rPr>
              <a:t>，开标结束后到评审服务大厅指定</a:t>
            </a:r>
            <a:r>
              <a:rPr lang="zh-CN" altLang="en-US" dirty="0">
                <a:latin typeface="微软雅黑" panose="020B0503020204020204" charset="-122"/>
                <a:ea typeface="微软雅黑" panose="020B0503020204020204" charset="-122"/>
                <a:sym typeface="+mn-ea"/>
              </a:rPr>
              <a:t>服务席位</a:t>
            </a:r>
            <a:r>
              <a:rPr lang="zh-CN" altLang="en-US" dirty="0" smtClean="0">
                <a:latin typeface="微软雅黑" panose="020B0503020204020204" charset="-122"/>
                <a:ea typeface="微软雅黑" panose="020B0503020204020204" charset="-122"/>
                <a:sym typeface="+mn-ea"/>
              </a:rPr>
              <a:t>置就座。当专家登录评标系统时，评审</a:t>
            </a:r>
            <a:r>
              <a:rPr lang="zh-CN" altLang="en-US" dirty="0">
                <a:latin typeface="微软雅黑" panose="020B0503020204020204" charset="-122"/>
                <a:ea typeface="微软雅黑" panose="020B0503020204020204" charset="-122"/>
                <a:sym typeface="+mn-ea"/>
              </a:rPr>
              <a:t>界面中左下</a:t>
            </a:r>
            <a:r>
              <a:rPr lang="zh-CN" altLang="en-US" dirty="0" smtClean="0">
                <a:latin typeface="微软雅黑" panose="020B0503020204020204" charset="-122"/>
                <a:ea typeface="微软雅黑" panose="020B0503020204020204" charset="-122"/>
                <a:sym typeface="+mn-ea"/>
              </a:rPr>
              <a:t>角会一直显示代理代理服务席及服务席电话，</a:t>
            </a:r>
            <a:r>
              <a:rPr lang="zh-CN" altLang="en-US" dirty="0">
                <a:latin typeface="微软雅黑" panose="020B0503020204020204" charset="-122"/>
                <a:ea typeface="微软雅黑" panose="020B0503020204020204" charset="-122"/>
                <a:sym typeface="+mn-ea"/>
              </a:rPr>
              <a:t>方便专家与</a:t>
            </a:r>
            <a:r>
              <a:rPr lang="zh-CN" altLang="en-US" dirty="0" smtClean="0">
                <a:latin typeface="微软雅黑" panose="020B0503020204020204" charset="-122"/>
                <a:ea typeface="微软雅黑" panose="020B0503020204020204" charset="-122"/>
                <a:sym typeface="+mn-ea"/>
              </a:rPr>
              <a:t>代理取得</a:t>
            </a:r>
            <a:r>
              <a:rPr lang="zh-CN" altLang="en-US" dirty="0">
                <a:latin typeface="微软雅黑" panose="020B0503020204020204" charset="-122"/>
                <a:ea typeface="微软雅黑" panose="020B0503020204020204" charset="-122"/>
                <a:sym typeface="+mn-ea"/>
              </a:rPr>
              <a:t>联系</a:t>
            </a:r>
            <a:r>
              <a:rPr lang="zh-CN" altLang="en-US" dirty="0" smtClean="0">
                <a:latin typeface="微软雅黑" panose="020B0503020204020204" charset="-122"/>
                <a:ea typeface="微软雅黑" panose="020B0503020204020204" charset="-122"/>
                <a:sym typeface="+mn-ea"/>
              </a:rPr>
              <a:t>。</a:t>
            </a:r>
            <a:endParaRPr lang="en-US" altLang="zh-CN" dirty="0" smtClean="0">
              <a:latin typeface="微软雅黑" panose="020B0503020204020204" charset="-122"/>
              <a:ea typeface="微软雅黑" panose="020B0503020204020204" charset="-122"/>
              <a:sym typeface="+mn-ea"/>
            </a:endParaRPr>
          </a:p>
          <a:p>
            <a:r>
              <a:rPr lang="zh-CN" altLang="en-US" dirty="0" smtClean="0">
                <a:latin typeface="微软雅黑" panose="020B0503020204020204" charset="-122"/>
                <a:ea typeface="微软雅黑" panose="020B0503020204020204" charset="-122"/>
                <a:sym typeface="+mn-ea"/>
              </a:rPr>
              <a:t>第三</a:t>
            </a:r>
            <a:r>
              <a:rPr lang="zh-CN" altLang="en-US" dirty="0">
                <a:latin typeface="微软雅黑" panose="020B0503020204020204" charset="-122"/>
                <a:ea typeface="微软雅黑" panose="020B0503020204020204" charset="-122"/>
                <a:sym typeface="+mn-ea"/>
              </a:rPr>
              <a:t>个</a:t>
            </a:r>
            <a:r>
              <a:rPr lang="zh-CN" altLang="en-US" dirty="0" smtClean="0">
                <a:latin typeface="微软雅黑" panose="020B0503020204020204" charset="-122"/>
                <a:ea typeface="微软雅黑" panose="020B0503020204020204" charset="-122"/>
                <a:sym typeface="+mn-ea"/>
              </a:rPr>
              <a:t>就是</a:t>
            </a:r>
            <a:r>
              <a:rPr lang="en-US" altLang="zh-CN" dirty="0" smtClean="0">
                <a:latin typeface="微软雅黑" panose="020B0503020204020204" charset="-122"/>
                <a:ea typeface="微软雅黑" panose="020B0503020204020204" charset="-122"/>
                <a:sym typeface="+mn-ea"/>
              </a:rPr>
              <a:t>IP</a:t>
            </a:r>
            <a:r>
              <a:rPr lang="zh-CN" altLang="en-US" dirty="0" smtClean="0">
                <a:latin typeface="微软雅黑" panose="020B0503020204020204" charset="-122"/>
                <a:ea typeface="微软雅黑" panose="020B0503020204020204" charset="-122"/>
                <a:sym typeface="+mn-ea"/>
              </a:rPr>
              <a:t>电话</a:t>
            </a:r>
            <a:r>
              <a:rPr lang="zh-CN" altLang="en-US" dirty="0">
                <a:latin typeface="微软雅黑" panose="020B0503020204020204" charset="-122"/>
                <a:ea typeface="微软雅黑" panose="020B0503020204020204" charset="-122"/>
                <a:sym typeface="+mn-ea"/>
              </a:rPr>
              <a:t>，</a:t>
            </a:r>
            <a:r>
              <a:rPr lang="zh-CN" altLang="en-US" dirty="0" smtClean="0">
                <a:latin typeface="仿宋" panose="02010609060101010101" charset="-122"/>
                <a:ea typeface="仿宋" panose="02010609060101010101" charset="-122"/>
                <a:cs typeface="仿宋" panose="02010609060101010101" charset="-122"/>
                <a:sym typeface="+mn-ea"/>
              </a:rPr>
              <a:t>系统向代理展示评标室</a:t>
            </a:r>
            <a:r>
              <a:rPr lang="en-US" altLang="zh-CN" dirty="0" smtClean="0">
                <a:latin typeface="仿宋" panose="02010609060101010101" charset="-122"/>
                <a:ea typeface="仿宋" panose="02010609060101010101" charset="-122"/>
                <a:cs typeface="仿宋" panose="02010609060101010101" charset="-122"/>
                <a:sym typeface="+mn-ea"/>
              </a:rPr>
              <a:t>IP</a:t>
            </a:r>
            <a:r>
              <a:rPr lang="zh-CN" altLang="en-US" dirty="0" smtClean="0">
                <a:latin typeface="仿宋" panose="02010609060101010101" charset="-122"/>
                <a:ea typeface="仿宋" panose="02010609060101010101" charset="-122"/>
                <a:cs typeface="仿宋" panose="02010609060101010101" charset="-122"/>
                <a:sym typeface="+mn-ea"/>
              </a:rPr>
              <a:t>电话号码和</a:t>
            </a:r>
            <a:r>
              <a:rPr lang="en-US" altLang="zh-CN" dirty="0" smtClean="0">
                <a:latin typeface="仿宋" panose="02010609060101010101" charset="-122"/>
                <a:ea typeface="仿宋" panose="02010609060101010101" charset="-122"/>
                <a:cs typeface="仿宋" panose="02010609060101010101" charset="-122"/>
                <a:sym typeface="+mn-ea"/>
              </a:rPr>
              <a:t>IP</a:t>
            </a:r>
            <a:r>
              <a:rPr lang="zh-CN" altLang="en-US" dirty="0" smtClean="0">
                <a:latin typeface="仿宋" panose="02010609060101010101" charset="-122"/>
                <a:ea typeface="仿宋" panose="02010609060101010101" charset="-122"/>
                <a:cs typeface="仿宋" panose="02010609060101010101" charset="-122"/>
                <a:sym typeface="+mn-ea"/>
              </a:rPr>
              <a:t>广播号码</a:t>
            </a:r>
            <a:r>
              <a:rPr lang="zh-CN" altLang="en-US" dirty="0" smtClean="0">
                <a:latin typeface="仿宋" panose="02010609060101010101" charset="-122"/>
                <a:ea typeface="仿宋" panose="02010609060101010101" charset="-122"/>
                <a:cs typeface="仿宋" panose="02010609060101010101" charset="-122"/>
                <a:sym typeface="+mn-ea"/>
              </a:rPr>
              <a:t>，普通评标室配备一个</a:t>
            </a:r>
            <a:r>
              <a:rPr lang="en-US" altLang="zh-CN" dirty="0" smtClean="0">
                <a:latin typeface="仿宋" panose="02010609060101010101" charset="-122"/>
                <a:ea typeface="仿宋" panose="02010609060101010101" charset="-122"/>
                <a:cs typeface="仿宋" panose="02010609060101010101" charset="-122"/>
                <a:sym typeface="+mn-ea"/>
              </a:rPr>
              <a:t>IP</a:t>
            </a:r>
            <a:r>
              <a:rPr lang="zh-CN" altLang="en-US" dirty="0" smtClean="0">
                <a:latin typeface="仿宋" panose="02010609060101010101" charset="-122"/>
                <a:ea typeface="仿宋" panose="02010609060101010101" charset="-122"/>
                <a:cs typeface="仿宋" panose="02010609060101010101" charset="-122"/>
                <a:sym typeface="+mn-ea"/>
              </a:rPr>
              <a:t>电话和一个</a:t>
            </a:r>
            <a:r>
              <a:rPr lang="en-US" altLang="zh-CN" dirty="0" smtClean="0">
                <a:latin typeface="仿宋" panose="02010609060101010101" charset="-122"/>
                <a:ea typeface="仿宋" panose="02010609060101010101" charset="-122"/>
                <a:cs typeface="仿宋" panose="02010609060101010101" charset="-122"/>
                <a:sym typeface="+mn-ea"/>
              </a:rPr>
              <a:t>IP</a:t>
            </a:r>
            <a:r>
              <a:rPr lang="zh-CN" altLang="en-US" dirty="0" smtClean="0">
                <a:latin typeface="仿宋" panose="02010609060101010101" charset="-122"/>
                <a:ea typeface="仿宋" panose="02010609060101010101" charset="-122"/>
                <a:cs typeface="仿宋" panose="02010609060101010101" charset="-122"/>
                <a:sym typeface="+mn-ea"/>
              </a:rPr>
              <a:t>广播，远程</a:t>
            </a:r>
            <a:r>
              <a:rPr lang="zh-CN" altLang="en-US" dirty="0" smtClean="0">
                <a:latin typeface="仿宋" panose="02010609060101010101" charset="-122"/>
                <a:ea typeface="仿宋" panose="02010609060101010101" charset="-122"/>
                <a:cs typeface="仿宋" panose="02010609060101010101" charset="-122"/>
                <a:sym typeface="+mn-ea"/>
              </a:rPr>
              <a:t>异地评标室因每个机位配备一个</a:t>
            </a:r>
            <a:r>
              <a:rPr lang="en-US" altLang="zh-CN" dirty="0" smtClean="0">
                <a:latin typeface="仿宋" panose="02010609060101010101" charset="-122"/>
                <a:ea typeface="仿宋" panose="02010609060101010101" charset="-122"/>
                <a:cs typeface="仿宋" panose="02010609060101010101" charset="-122"/>
                <a:sym typeface="+mn-ea"/>
              </a:rPr>
              <a:t>IP</a:t>
            </a:r>
            <a:r>
              <a:rPr lang="zh-CN" altLang="en-US" dirty="0" smtClean="0">
                <a:latin typeface="仿宋" panose="02010609060101010101" charset="-122"/>
                <a:ea typeface="仿宋" panose="02010609060101010101" charset="-122"/>
                <a:cs typeface="仿宋" panose="02010609060101010101" charset="-122"/>
                <a:sym typeface="+mn-ea"/>
              </a:rPr>
              <a:t>电话</a:t>
            </a:r>
            <a:r>
              <a:rPr lang="zh-CN" altLang="en-US" dirty="0" smtClean="0">
                <a:latin typeface="仿宋" panose="02010609060101010101" charset="-122"/>
                <a:ea typeface="仿宋" panose="02010609060101010101" charset="-122"/>
                <a:cs typeface="仿宋" panose="02010609060101010101" charset="-122"/>
                <a:sym typeface="+mn-ea"/>
              </a:rPr>
              <a:t>，系统</a:t>
            </a:r>
            <a:r>
              <a:rPr lang="zh-CN" altLang="en-US" dirty="0" smtClean="0">
                <a:latin typeface="仿宋" panose="02010609060101010101" charset="-122"/>
                <a:ea typeface="仿宋" panose="02010609060101010101" charset="-122"/>
                <a:cs typeface="仿宋" panose="02010609060101010101" charset="-122"/>
                <a:sym typeface="+mn-ea"/>
              </a:rPr>
              <a:t>将展示多个</a:t>
            </a:r>
            <a:r>
              <a:rPr lang="en-US" altLang="zh-CN" dirty="0" smtClean="0">
                <a:latin typeface="仿宋" panose="02010609060101010101" charset="-122"/>
                <a:ea typeface="仿宋" panose="02010609060101010101" charset="-122"/>
                <a:cs typeface="仿宋" panose="02010609060101010101" charset="-122"/>
                <a:sym typeface="+mn-ea"/>
              </a:rPr>
              <a:t>IP</a:t>
            </a:r>
            <a:r>
              <a:rPr lang="zh-CN" altLang="en-US" dirty="0" smtClean="0">
                <a:latin typeface="仿宋" panose="02010609060101010101" charset="-122"/>
                <a:ea typeface="仿宋" panose="02010609060101010101" charset="-122"/>
                <a:cs typeface="仿宋" panose="02010609060101010101" charset="-122"/>
                <a:sym typeface="+mn-ea"/>
              </a:rPr>
              <a:t>电话号码和一个</a:t>
            </a:r>
            <a:r>
              <a:rPr lang="en-US" altLang="zh-CN" dirty="0" smtClean="0">
                <a:latin typeface="仿宋" panose="02010609060101010101" charset="-122"/>
                <a:ea typeface="仿宋" panose="02010609060101010101" charset="-122"/>
                <a:cs typeface="仿宋" panose="02010609060101010101" charset="-122"/>
                <a:sym typeface="+mn-ea"/>
              </a:rPr>
              <a:t>IP</a:t>
            </a:r>
            <a:r>
              <a:rPr lang="zh-CN" altLang="en-US" dirty="0" smtClean="0">
                <a:latin typeface="仿宋" panose="02010609060101010101" charset="-122"/>
                <a:ea typeface="仿宋" panose="02010609060101010101" charset="-122"/>
                <a:cs typeface="仿宋" panose="02010609060101010101" charset="-122"/>
                <a:sym typeface="+mn-ea"/>
              </a:rPr>
              <a:t>广播号码。</a:t>
            </a:r>
            <a:r>
              <a:rPr lang="en-US" altLang="zh-CN" dirty="0" smtClean="0">
                <a:latin typeface="仿宋" panose="02010609060101010101" charset="-122"/>
                <a:ea typeface="仿宋" panose="02010609060101010101" charset="-122"/>
                <a:cs typeface="仿宋" panose="02010609060101010101" charset="-122"/>
                <a:sym typeface="+mn-ea"/>
              </a:rPr>
              <a:t>IP</a:t>
            </a:r>
            <a:r>
              <a:rPr lang="zh-CN" altLang="en-US" dirty="0" smtClean="0">
                <a:latin typeface="仿宋" panose="02010609060101010101" charset="-122"/>
                <a:ea typeface="仿宋" panose="02010609060101010101" charset="-122"/>
                <a:cs typeface="仿宋" panose="02010609060101010101" charset="-122"/>
                <a:sym typeface="+mn-ea"/>
              </a:rPr>
              <a:t>广播</a:t>
            </a:r>
            <a:r>
              <a:rPr lang="zh-CN" altLang="en-US" dirty="0" smtClean="0">
                <a:latin typeface="仿宋" panose="02010609060101010101" charset="-122"/>
                <a:ea typeface="仿宋" panose="02010609060101010101" charset="-122"/>
                <a:cs typeface="仿宋" panose="02010609060101010101" charset="-122"/>
                <a:sym typeface="+mn-ea"/>
              </a:rPr>
              <a:t>号码方便</a:t>
            </a:r>
            <a:r>
              <a:rPr lang="zh-CN" altLang="en-US" dirty="0" smtClean="0">
                <a:latin typeface="仿宋" panose="02010609060101010101" charset="-122"/>
                <a:ea typeface="仿宋" panose="02010609060101010101" charset="-122"/>
                <a:cs typeface="仿宋" panose="02010609060101010101" charset="-122"/>
                <a:sym typeface="+mn-ea"/>
              </a:rPr>
              <a:t>代理机构向专家宣读</a:t>
            </a:r>
            <a:r>
              <a:rPr lang="zh-CN" altLang="en-US" dirty="0" smtClean="0">
                <a:latin typeface="仿宋" panose="02010609060101010101" charset="-122"/>
                <a:ea typeface="仿宋" panose="02010609060101010101" charset="-122"/>
                <a:cs typeface="仿宋" panose="02010609060101010101" charset="-122"/>
                <a:sym typeface="+mn-ea"/>
              </a:rPr>
              <a:t>评标纪律或者</a:t>
            </a:r>
            <a:r>
              <a:rPr lang="zh-CN" altLang="en-US" dirty="0" smtClean="0">
                <a:latin typeface="仿宋" panose="02010609060101010101" charset="-122"/>
                <a:ea typeface="仿宋" panose="02010609060101010101" charset="-122"/>
                <a:cs typeface="仿宋" panose="02010609060101010101" charset="-122"/>
                <a:sym typeface="+mn-ea"/>
              </a:rPr>
              <a:t>通知专家取餐等情况。</a:t>
            </a:r>
            <a:endParaRPr lang="zh-CN" altLang="en-US" dirty="0" smtClean="0">
              <a:solidFill>
                <a:schemeClr val="tx1"/>
              </a:solidFill>
              <a:latin typeface="仿宋" panose="02010609060101010101" charset="-122"/>
              <a:ea typeface="仿宋" panose="02010609060101010101" charset="-122"/>
              <a:cs typeface="仿宋" panose="02010609060101010101" charset="-122"/>
            </a:endParaRPr>
          </a:p>
          <a:p>
            <a:endParaRPr lang="zh-CN" altLang="en-US" dirty="0">
              <a:latin typeface="微软雅黑" panose="020B0503020204020204" charset="-122"/>
              <a:ea typeface="微软雅黑" panose="020B0503020204020204" charset="-122"/>
              <a:sym typeface="+mn-ea"/>
            </a:endParaRPr>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dirty="0"/>
              <a:t>第二个阶段就是评标阶段，评标阶段主要分为四项内容，分别为代理机构怎么与评标专家进行语音沟通，查看评标</a:t>
            </a:r>
            <a:r>
              <a:rPr lang="zh-CN" altLang="en-US" dirty="0" smtClean="0"/>
              <a:t>室监控</a:t>
            </a:r>
            <a:r>
              <a:rPr lang="zh-CN" altLang="en-US" dirty="0"/>
              <a:t>视频，评标专家名单得打印和专家补抽，</a:t>
            </a:r>
            <a:r>
              <a:rPr lang="zh-CN" altLang="en-US" dirty="0" smtClean="0"/>
              <a:t>以及下载</a:t>
            </a:r>
            <a:r>
              <a:rPr lang="zh-CN" altLang="en-US" dirty="0"/>
              <a:t>评标报告</a:t>
            </a:r>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第一部分，代理人员如何与</a:t>
            </a:r>
            <a:r>
              <a:rPr lang="zh-CN" altLang="en-US" dirty="0"/>
              <a:t>评标专家进行语音沟通</a:t>
            </a:r>
            <a:r>
              <a:rPr lang="zh-CN" altLang="en-US" dirty="0" smtClean="0"/>
              <a:t>，首先先来介绍</a:t>
            </a:r>
            <a:r>
              <a:rPr lang="en-US" altLang="zh-CN" dirty="0" smtClean="0"/>
              <a:t>IP</a:t>
            </a:r>
            <a:r>
              <a:rPr lang="zh-CN" altLang="en-US" dirty="0" smtClean="0"/>
              <a:t>语音电话沟通。在</a:t>
            </a:r>
            <a:r>
              <a:rPr lang="zh-CN" altLang="en-US" dirty="0"/>
              <a:t>不见面评审服务大厅中我们为代理机构设置了服务席位，这个就是我们服务席位得配置画面，这就是我们和专家进行语音沟通得</a:t>
            </a:r>
            <a:r>
              <a:rPr lang="en-US" altLang="zh-CN" dirty="0"/>
              <a:t>IP</a:t>
            </a:r>
            <a:r>
              <a:rPr lang="zh-CN" altLang="en-US" dirty="0"/>
              <a:t>电话，此电话只能与评标室</a:t>
            </a:r>
            <a:r>
              <a:rPr lang="en-US" altLang="zh-CN" dirty="0"/>
              <a:t>IP</a:t>
            </a:r>
            <a:r>
              <a:rPr lang="zh-CN" altLang="en-US" dirty="0"/>
              <a:t>电话和</a:t>
            </a:r>
            <a:r>
              <a:rPr lang="en-US" altLang="zh-CN" dirty="0"/>
              <a:t>IP</a:t>
            </a:r>
            <a:r>
              <a:rPr lang="zh-CN" altLang="en-US" dirty="0"/>
              <a:t>广播进行语音沟通，无法与外界进行沟通。</a:t>
            </a:r>
            <a:r>
              <a:rPr lang="zh-CN" altLang="en-US" dirty="0">
                <a:latin typeface="微软雅黑" panose="020B0503020204020204" charset="-122"/>
                <a:ea typeface="微软雅黑" panose="020B0503020204020204" charset="-122"/>
                <a:cs typeface="微软雅黑" panose="020B0503020204020204" charset="-122"/>
                <a:sym typeface="+mn-ea"/>
              </a:rPr>
              <a:t>远程异地评标</a:t>
            </a:r>
            <a:r>
              <a:rPr lang="zh-CN" altLang="en-US" dirty="0" smtClean="0">
                <a:latin typeface="微软雅黑" panose="020B0503020204020204" charset="-122"/>
                <a:ea typeface="微软雅黑" panose="020B0503020204020204" charset="-122"/>
                <a:cs typeface="微软雅黑" panose="020B0503020204020204" charset="-122"/>
                <a:sym typeface="+mn-ea"/>
              </a:rPr>
              <a:t>室为每个</a:t>
            </a:r>
            <a:r>
              <a:rPr lang="zh-CN" altLang="en-US" dirty="0">
                <a:latin typeface="微软雅黑" panose="020B0503020204020204" charset="-122"/>
                <a:ea typeface="微软雅黑" panose="020B0503020204020204" charset="-122"/>
                <a:cs typeface="微软雅黑" panose="020B0503020204020204" charset="-122"/>
                <a:sym typeface="+mn-ea"/>
              </a:rPr>
              <a:t>专家机位均配备一部</a:t>
            </a:r>
            <a:r>
              <a:rPr lang="en-US" altLang="zh-CN" dirty="0">
                <a:latin typeface="微软雅黑" panose="020B0503020204020204" charset="-122"/>
                <a:ea typeface="微软雅黑" panose="020B0503020204020204" charset="-122"/>
                <a:cs typeface="微软雅黑" panose="020B0503020204020204" charset="-122"/>
                <a:sym typeface="+mn-ea"/>
              </a:rPr>
              <a:t>IP</a:t>
            </a:r>
            <a:r>
              <a:rPr lang="zh-CN" altLang="en-US" dirty="0">
                <a:latin typeface="微软雅黑" panose="020B0503020204020204" charset="-122"/>
                <a:ea typeface="微软雅黑" panose="020B0503020204020204" charset="-122"/>
                <a:cs typeface="微软雅黑" panose="020B0503020204020204" charset="-122"/>
                <a:sym typeface="+mn-ea"/>
              </a:rPr>
              <a:t>电话</a:t>
            </a:r>
            <a:r>
              <a:rPr lang="zh-CN" altLang="en-US" dirty="0" smtClean="0">
                <a:latin typeface="微软雅黑" panose="020B0503020204020204" charset="-122"/>
                <a:ea typeface="微软雅黑" panose="020B0503020204020204" charset="-122"/>
                <a:cs typeface="微软雅黑" panose="020B0503020204020204" charset="-122"/>
                <a:sym typeface="+mn-ea"/>
              </a:rPr>
              <a:t>，普通评标室配备</a:t>
            </a:r>
            <a:r>
              <a:rPr lang="zh-CN" altLang="en-US" dirty="0">
                <a:latin typeface="微软雅黑" panose="020B0503020204020204" charset="-122"/>
                <a:ea typeface="微软雅黑" panose="020B0503020204020204" charset="-122"/>
                <a:cs typeface="微软雅黑" panose="020B0503020204020204" charset="-122"/>
                <a:sym typeface="+mn-ea"/>
              </a:rPr>
              <a:t>一部</a:t>
            </a:r>
            <a:r>
              <a:rPr lang="en-US" altLang="zh-CN" dirty="0">
                <a:latin typeface="微软雅黑" panose="020B0503020204020204" charset="-122"/>
                <a:ea typeface="微软雅黑" panose="020B0503020204020204" charset="-122"/>
                <a:cs typeface="微软雅黑" panose="020B0503020204020204" charset="-122"/>
                <a:sym typeface="+mn-ea"/>
              </a:rPr>
              <a:t>IP</a:t>
            </a:r>
            <a:r>
              <a:rPr lang="zh-CN" altLang="en-US" dirty="0">
                <a:latin typeface="微软雅黑" panose="020B0503020204020204" charset="-122"/>
                <a:ea typeface="微软雅黑" panose="020B0503020204020204" charset="-122"/>
                <a:cs typeface="微软雅黑" panose="020B0503020204020204" charset="-122"/>
                <a:sym typeface="+mn-ea"/>
              </a:rPr>
              <a:t>电话。也就是说在远程异地评标室评标地项目代理机构可以直接和每一位专家进行语音通话</a:t>
            </a:r>
            <a:r>
              <a:rPr lang="zh-CN" altLang="en-US" dirty="0" smtClean="0">
                <a:latin typeface="微软雅黑" panose="020B0503020204020204" charset="-122"/>
                <a:ea typeface="微软雅黑" panose="020B0503020204020204" charset="-122"/>
                <a:cs typeface="微软雅黑" panose="020B0503020204020204" charset="-122"/>
                <a:sym typeface="+mn-ea"/>
              </a:rPr>
              <a:t>，普通评标</a:t>
            </a:r>
            <a:r>
              <a:rPr lang="zh-CN" altLang="en-US" dirty="0">
                <a:latin typeface="微软雅黑" panose="020B0503020204020204" charset="-122"/>
                <a:ea typeface="微软雅黑" panose="020B0503020204020204" charset="-122"/>
                <a:cs typeface="微软雅黑" panose="020B0503020204020204" charset="-122"/>
                <a:sym typeface="+mn-ea"/>
              </a:rPr>
              <a:t>室每个</a:t>
            </a:r>
            <a:r>
              <a:rPr lang="zh-CN" altLang="en-US" dirty="0" smtClean="0">
                <a:latin typeface="微软雅黑" panose="020B0503020204020204" charset="-122"/>
                <a:ea typeface="微软雅黑" panose="020B0503020204020204" charset="-122"/>
                <a:cs typeface="微软雅黑" panose="020B0503020204020204" charset="-122"/>
                <a:sym typeface="+mn-ea"/>
              </a:rPr>
              <a:t>房间配备</a:t>
            </a:r>
            <a:r>
              <a:rPr lang="zh-CN" altLang="en-US" dirty="0">
                <a:latin typeface="微软雅黑" panose="020B0503020204020204" charset="-122"/>
                <a:ea typeface="微软雅黑" panose="020B0503020204020204" charset="-122"/>
                <a:cs typeface="微软雅黑" panose="020B0503020204020204" charset="-122"/>
                <a:sym typeface="+mn-ea"/>
              </a:rPr>
              <a:t>一部</a:t>
            </a:r>
            <a:r>
              <a:rPr lang="en-US" altLang="zh-CN" dirty="0">
                <a:latin typeface="微软雅黑" panose="020B0503020204020204" charset="-122"/>
                <a:ea typeface="微软雅黑" panose="020B0503020204020204" charset="-122"/>
                <a:cs typeface="微软雅黑" panose="020B0503020204020204" charset="-122"/>
                <a:sym typeface="+mn-ea"/>
              </a:rPr>
              <a:t>IP</a:t>
            </a:r>
            <a:r>
              <a:rPr lang="zh-CN" altLang="en-US" dirty="0">
                <a:latin typeface="微软雅黑" panose="020B0503020204020204" charset="-122"/>
                <a:ea typeface="微软雅黑" panose="020B0503020204020204" charset="-122"/>
                <a:cs typeface="微软雅黑" panose="020B0503020204020204" charset="-122"/>
                <a:sym typeface="+mn-ea"/>
              </a:rPr>
              <a:t>电话，这个电话</a:t>
            </a:r>
            <a:r>
              <a:rPr lang="zh-CN" altLang="en-US" dirty="0" smtClean="0">
                <a:latin typeface="微软雅黑" panose="020B0503020204020204" charset="-122"/>
                <a:ea typeface="微软雅黑" panose="020B0503020204020204" charset="-122"/>
                <a:cs typeface="微软雅黑" panose="020B0503020204020204" charset="-122"/>
                <a:sym typeface="+mn-ea"/>
              </a:rPr>
              <a:t>一般由专家组长使用。</a:t>
            </a:r>
            <a:endParaRPr lang="zh-CN" altLang="en-US" b="0" dirty="0">
              <a:latin typeface="微软雅黑" panose="020B0503020204020204" charset="-122"/>
              <a:ea typeface="微软雅黑" panose="020B0503020204020204" charset="-122"/>
              <a:cs typeface="微软雅黑" panose="020B0503020204020204" charset="-122"/>
            </a:endParaRPr>
          </a:p>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再来为大家介绍下</a:t>
            </a:r>
            <a:r>
              <a:rPr lang="en-US" altLang="zh-CN" dirty="0" smtClean="0"/>
              <a:t>IP</a:t>
            </a:r>
            <a:r>
              <a:rPr lang="zh-CN" altLang="en-US" dirty="0" smtClean="0"/>
              <a:t>广播沟通的方式。代理人员通过今日开标界面获取到的</a:t>
            </a:r>
            <a:r>
              <a:rPr lang="en-US" altLang="zh-CN" dirty="0" smtClean="0"/>
              <a:t>IP</a:t>
            </a:r>
            <a:r>
              <a:rPr lang="zh-CN" altLang="en-US" dirty="0" smtClean="0"/>
              <a:t>广播电话号码可以和评标室进行语音沟通，代理播出</a:t>
            </a:r>
            <a:r>
              <a:rPr lang="en-US" altLang="zh-CN" dirty="0" smtClean="0"/>
              <a:t>IP</a:t>
            </a:r>
            <a:r>
              <a:rPr lang="zh-CN" altLang="en-US" dirty="0" smtClean="0"/>
              <a:t>广播号码等待</a:t>
            </a:r>
            <a:r>
              <a:rPr lang="en-US" altLang="zh-CN" dirty="0"/>
              <a:t>1-2</a:t>
            </a:r>
            <a:r>
              <a:rPr lang="zh-CN" altLang="en-US" dirty="0"/>
              <a:t>秒钟就可以直接进行</a:t>
            </a:r>
            <a:r>
              <a:rPr lang="zh-CN" altLang="en-US" dirty="0" smtClean="0"/>
              <a:t>广播通话，</a:t>
            </a:r>
            <a:r>
              <a:rPr lang="zh-CN" altLang="en-US" dirty="0"/>
              <a:t>右边就是评标室中</a:t>
            </a:r>
            <a:r>
              <a:rPr lang="en-US" altLang="zh-CN" dirty="0"/>
              <a:t>IP</a:t>
            </a:r>
            <a:r>
              <a:rPr lang="zh-CN" altLang="en-US" dirty="0"/>
              <a:t>广播的所在位置，代理机构可以使用</a:t>
            </a:r>
            <a:r>
              <a:rPr lang="en-US" altLang="zh-CN" dirty="0"/>
              <a:t>IP</a:t>
            </a:r>
            <a:r>
              <a:rPr lang="zh-CN" altLang="en-US" dirty="0" smtClean="0"/>
              <a:t>广播宣读</a:t>
            </a:r>
            <a:r>
              <a:rPr lang="zh-CN" altLang="en-US" dirty="0"/>
              <a:t>评标纪律，</a:t>
            </a:r>
            <a:r>
              <a:rPr lang="zh-CN" altLang="en-US" dirty="0" smtClean="0"/>
              <a:t>通知专家取</a:t>
            </a:r>
            <a:r>
              <a:rPr lang="zh-CN" altLang="en-US" dirty="0"/>
              <a:t>餐等相关服务。</a:t>
            </a:r>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第二部分代理如何查看监控视频，</a:t>
            </a:r>
            <a:r>
              <a:rPr lang="zh-CN" altLang="en-US" dirty="0" smtClean="0">
                <a:latin typeface="微软雅黑" panose="020B0503020204020204" charset="-122"/>
                <a:ea typeface="微软雅黑" panose="020B0503020204020204" charset="-122"/>
                <a:sym typeface="+mn-ea"/>
              </a:rPr>
              <a:t>代理</a:t>
            </a:r>
            <a:r>
              <a:rPr dirty="0" err="1" smtClean="0">
                <a:latin typeface="微软雅黑" panose="020B0503020204020204" charset="-122"/>
                <a:ea typeface="微软雅黑" panose="020B0503020204020204" charset="-122"/>
                <a:cs typeface="微软雅黑" panose="020B0503020204020204" charset="-122"/>
                <a:sym typeface="+mn-ea"/>
              </a:rPr>
              <a:t>人员</a:t>
            </a:r>
            <a:r>
              <a:rPr lang="zh-CN" altLang="en-US" dirty="0" smtClean="0">
                <a:latin typeface="微软雅黑" panose="020B0503020204020204" charset="-122"/>
                <a:ea typeface="微软雅黑" panose="020B0503020204020204" charset="-122"/>
                <a:cs typeface="微软雅黑" panose="020B0503020204020204" charset="-122"/>
                <a:sym typeface="+mn-ea"/>
              </a:rPr>
              <a:t>登陆建设工程交易子系统，点击左侧菜单栏中开标业务下的视频监控节点，可以</a:t>
            </a:r>
            <a:r>
              <a:rPr dirty="0" err="1" smtClean="0">
                <a:latin typeface="微软雅黑" panose="020B0503020204020204" charset="-122"/>
                <a:ea typeface="微软雅黑" panose="020B0503020204020204" charset="-122"/>
                <a:cs typeface="微软雅黑" panose="020B0503020204020204" charset="-122"/>
                <a:sym typeface="+mn-ea"/>
              </a:rPr>
              <a:t>在线实时</a:t>
            </a:r>
            <a:r>
              <a:rPr lang="zh-CN" altLang="en-US" dirty="0" smtClean="0">
                <a:latin typeface="微软雅黑" panose="020B0503020204020204" charset="-122"/>
                <a:ea typeface="微软雅黑" panose="020B0503020204020204" charset="-122"/>
                <a:cs typeface="微软雅黑" panose="020B0503020204020204" charset="-122"/>
                <a:sym typeface="+mn-ea"/>
              </a:rPr>
              <a:t>查看</a:t>
            </a:r>
            <a:r>
              <a:rPr dirty="0" err="1" smtClean="0">
                <a:latin typeface="微软雅黑" panose="020B0503020204020204" charset="-122"/>
                <a:ea typeface="微软雅黑" panose="020B0503020204020204" charset="-122"/>
                <a:cs typeface="微软雅黑" panose="020B0503020204020204" charset="-122"/>
                <a:sym typeface="+mn-ea"/>
              </a:rPr>
              <a:t>评标室视频监控</a:t>
            </a:r>
            <a:r>
              <a:rPr lang="zh-CN" dirty="0">
                <a:latin typeface="微软雅黑" panose="020B0503020204020204" charset="-122"/>
                <a:ea typeface="微软雅黑" panose="020B0503020204020204" charset="-122"/>
                <a:cs typeface="微软雅黑" panose="020B0503020204020204" charset="-122"/>
                <a:sym typeface="+mn-ea"/>
              </a:rPr>
              <a:t>，同时我们每个代理服务席均配备了耳麦，</a:t>
            </a:r>
            <a:r>
              <a:rPr lang="zh-CN" dirty="0" smtClean="0">
                <a:latin typeface="微软雅黑" panose="020B0503020204020204" charset="-122"/>
                <a:ea typeface="微软雅黑" panose="020B0503020204020204" charset="-122"/>
                <a:cs typeface="微软雅黑" panose="020B0503020204020204" charset="-122"/>
                <a:sym typeface="+mn-ea"/>
              </a:rPr>
              <a:t>代理</a:t>
            </a:r>
            <a:r>
              <a:rPr lang="zh-CN" altLang="en-US" dirty="0" smtClean="0">
                <a:latin typeface="微软雅黑" panose="020B0503020204020204" charset="-122"/>
                <a:ea typeface="微软雅黑" panose="020B0503020204020204" charset="-122"/>
                <a:cs typeface="微软雅黑" panose="020B0503020204020204" charset="-122"/>
                <a:sym typeface="+mn-ea"/>
              </a:rPr>
              <a:t>人员</a:t>
            </a:r>
            <a:r>
              <a:rPr lang="zh-CN" dirty="0" smtClean="0">
                <a:latin typeface="微软雅黑" panose="020B0503020204020204" charset="-122"/>
                <a:ea typeface="微软雅黑" panose="020B0503020204020204" charset="-122"/>
                <a:cs typeface="微软雅黑" panose="020B0503020204020204" charset="-122"/>
                <a:sym typeface="+mn-ea"/>
              </a:rPr>
              <a:t>戴上</a:t>
            </a:r>
            <a:r>
              <a:rPr lang="zh-CN" dirty="0">
                <a:latin typeface="微软雅黑" panose="020B0503020204020204" charset="-122"/>
                <a:ea typeface="微软雅黑" panose="020B0503020204020204" charset="-122"/>
                <a:cs typeface="微软雅黑" panose="020B0503020204020204" charset="-122"/>
                <a:sym typeface="+mn-ea"/>
              </a:rPr>
              <a:t>耳</a:t>
            </a:r>
            <a:r>
              <a:rPr lang="zh-CN" dirty="0" smtClean="0">
                <a:latin typeface="微软雅黑" panose="020B0503020204020204" charset="-122"/>
                <a:ea typeface="微软雅黑" panose="020B0503020204020204" charset="-122"/>
                <a:cs typeface="微软雅黑" panose="020B0503020204020204" charset="-122"/>
                <a:sym typeface="+mn-ea"/>
              </a:rPr>
              <a:t>麦</a:t>
            </a:r>
            <a:r>
              <a:rPr lang="zh-CN" altLang="en-US" dirty="0" smtClean="0">
                <a:latin typeface="微软雅黑" panose="020B0503020204020204" charset="-122"/>
                <a:ea typeface="微软雅黑" panose="020B0503020204020204" charset="-122"/>
                <a:cs typeface="微软雅黑" panose="020B0503020204020204" charset="-122"/>
                <a:sym typeface="+mn-ea"/>
              </a:rPr>
              <a:t>即可</a:t>
            </a:r>
            <a:r>
              <a:rPr lang="zh-CN" dirty="0" smtClean="0">
                <a:latin typeface="微软雅黑" panose="020B0503020204020204" charset="-122"/>
                <a:ea typeface="微软雅黑" panose="020B0503020204020204" charset="-122"/>
                <a:cs typeface="微软雅黑" panose="020B0503020204020204" charset="-122"/>
                <a:sym typeface="+mn-ea"/>
              </a:rPr>
              <a:t>听到</a:t>
            </a:r>
            <a:r>
              <a:rPr lang="zh-CN" dirty="0">
                <a:latin typeface="微软雅黑" panose="020B0503020204020204" charset="-122"/>
                <a:ea typeface="微软雅黑" panose="020B0503020204020204" charset="-122"/>
                <a:cs typeface="微软雅黑" panose="020B0503020204020204" charset="-122"/>
                <a:sym typeface="+mn-ea"/>
              </a:rPr>
              <a:t>评标室</a:t>
            </a:r>
            <a:r>
              <a:rPr lang="zh-CN" dirty="0" smtClean="0">
                <a:latin typeface="微软雅黑" panose="020B0503020204020204" charset="-122"/>
                <a:ea typeface="微软雅黑" panose="020B0503020204020204" charset="-122"/>
                <a:cs typeface="微软雅黑" panose="020B0503020204020204" charset="-122"/>
                <a:sym typeface="+mn-ea"/>
              </a:rPr>
              <a:t>专家</a:t>
            </a:r>
            <a:r>
              <a:rPr lang="zh-CN" altLang="en-US" dirty="0" smtClean="0">
                <a:latin typeface="微软雅黑" panose="020B0503020204020204" charset="-122"/>
                <a:ea typeface="微软雅黑" panose="020B0503020204020204" charset="-122"/>
                <a:cs typeface="微软雅黑" panose="020B0503020204020204" charset="-122"/>
                <a:sym typeface="+mn-ea"/>
              </a:rPr>
              <a:t>讨论</a:t>
            </a:r>
            <a:r>
              <a:rPr lang="zh-CN" altLang="en-US" dirty="0">
                <a:latin typeface="微软雅黑" panose="020B0503020204020204" charset="-122"/>
                <a:ea typeface="微软雅黑" panose="020B0503020204020204" charset="-122"/>
                <a:cs typeface="微软雅黑" panose="020B0503020204020204" charset="-122"/>
                <a:sym typeface="+mn-ea"/>
              </a:rPr>
              <a:t>过程，在监控画面中若发现评标专家出现不正当行为</a:t>
            </a:r>
            <a:r>
              <a:rPr lang="zh-CN" altLang="en-US" dirty="0" smtClean="0">
                <a:latin typeface="微软雅黑" panose="020B0503020204020204" charset="-122"/>
                <a:ea typeface="微软雅黑" panose="020B0503020204020204" charset="-122"/>
                <a:cs typeface="微软雅黑" panose="020B0503020204020204" charset="-122"/>
                <a:sym typeface="+mn-ea"/>
              </a:rPr>
              <a:t>时可以</a:t>
            </a:r>
            <a:r>
              <a:rPr lang="zh-CN" altLang="en-US" dirty="0">
                <a:latin typeface="微软雅黑" panose="020B0503020204020204" charset="-122"/>
                <a:ea typeface="微软雅黑" panose="020B0503020204020204" charset="-122"/>
                <a:cs typeface="微软雅黑" panose="020B0503020204020204" charset="-122"/>
                <a:sym typeface="+mn-ea"/>
              </a:rPr>
              <a:t>直接进行截</a:t>
            </a:r>
            <a:r>
              <a:rPr lang="zh-CN" altLang="en-US" dirty="0" smtClean="0">
                <a:latin typeface="微软雅黑" panose="020B0503020204020204" charset="-122"/>
                <a:ea typeface="微软雅黑" panose="020B0503020204020204" charset="-122"/>
                <a:cs typeface="微软雅黑" panose="020B0503020204020204" charset="-122"/>
                <a:sym typeface="+mn-ea"/>
              </a:rPr>
              <a:t>屏，</a:t>
            </a:r>
            <a:r>
              <a:rPr lang="zh-CN" altLang="en-US" dirty="0">
                <a:latin typeface="微软雅黑" panose="020B0503020204020204" charset="-122"/>
                <a:ea typeface="微软雅黑" panose="020B0503020204020204" charset="-122"/>
                <a:cs typeface="微软雅黑" panose="020B0503020204020204" charset="-122"/>
                <a:sym typeface="+mn-ea"/>
              </a:rPr>
              <a:t>也可以作为异常行为信息直接记录在系统里面。</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180" indent="0">
              <a:buNone/>
              <a:defRPr sz="2600"/>
            </a:lvl2pPr>
            <a:lvl3pPr marL="848360" indent="0">
              <a:buNone/>
              <a:defRPr sz="2200"/>
            </a:lvl3pPr>
            <a:lvl4pPr marL="1271905" indent="0">
              <a:buNone/>
              <a:defRPr sz="1900"/>
            </a:lvl4pPr>
            <a:lvl5pPr marL="1696085" indent="0">
              <a:buNone/>
              <a:defRPr sz="1900"/>
            </a:lvl5pPr>
            <a:lvl6pPr marL="2120265" indent="0">
              <a:buNone/>
              <a:defRPr sz="1900"/>
            </a:lvl6pPr>
            <a:lvl7pPr marL="2544445" indent="0">
              <a:buNone/>
              <a:defRPr sz="1900"/>
            </a:lvl7pPr>
            <a:lvl8pPr marL="2967990" indent="0">
              <a:buNone/>
              <a:defRPr sz="1900"/>
            </a:lvl8pPr>
            <a:lvl9pPr marL="3392170" indent="0">
              <a:buNone/>
              <a:defRPr sz="1900"/>
            </a:lvl9pPr>
          </a:lstStyle>
          <a:p>
            <a:pPr lvl="0"/>
            <a:endParaRPr lang="zh-CN" altLang="en-US" noProof="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180" indent="0">
              <a:buNone/>
              <a:defRPr sz="1100"/>
            </a:lvl2pPr>
            <a:lvl3pPr marL="848360" indent="0">
              <a:buNone/>
              <a:defRPr sz="1000"/>
            </a:lvl3pPr>
            <a:lvl4pPr marL="1271905" indent="0">
              <a:buNone/>
              <a:defRPr sz="800"/>
            </a:lvl4pPr>
            <a:lvl5pPr marL="1696085" indent="0">
              <a:buNone/>
              <a:defRPr sz="800"/>
            </a:lvl5pPr>
            <a:lvl6pPr marL="2120265" indent="0">
              <a:buNone/>
              <a:defRPr sz="800"/>
            </a:lvl6pPr>
            <a:lvl7pPr marL="2544445" indent="0">
              <a:buNone/>
              <a:defRPr sz="800"/>
            </a:lvl7pPr>
            <a:lvl8pPr marL="2967990" indent="0">
              <a:buNone/>
              <a:defRPr sz="800"/>
            </a:lvl8pPr>
            <a:lvl9pPr marL="3392170" indent="0">
              <a:buNone/>
              <a:defRPr sz="8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175320" y="152053"/>
            <a:ext cx="372660" cy="372659"/>
          </a:xfrm>
          <a:prstGeom prst="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userDrawn="1"/>
        </p:nvSpPr>
        <p:spPr>
          <a:xfrm>
            <a:off x="358928" y="351869"/>
            <a:ext cx="248440" cy="248440"/>
          </a:xfrm>
          <a:prstGeom prst="rect">
            <a:avLst/>
          </a:prstGeom>
          <a:solidFill>
            <a:srgbClr val="FF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9" name="直接连接符 46"/>
          <p:cNvCxnSpPr>
            <a:cxnSpLocks noChangeShapeType="1"/>
          </p:cNvCxnSpPr>
          <p:nvPr userDrawn="1"/>
        </p:nvCxnSpPr>
        <p:spPr bwMode="auto">
          <a:xfrm flipH="1">
            <a:off x="641352" y="771550"/>
            <a:ext cx="8351711" cy="0"/>
          </a:xfrm>
          <a:prstGeom prst="line">
            <a:avLst/>
          </a:prstGeom>
          <a:noFill/>
          <a:ln w="15875" cmpd="sng">
            <a:solidFill>
              <a:srgbClr val="C00000"/>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p14:dur="1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2pPr>
      <a:lvl3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3pPr>
      <a:lvl4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4pPr>
      <a:lvl5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5pPr>
      <a:lvl6pPr marL="424180" algn="l" rtl="0" fontAlgn="base">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6pPr>
      <a:lvl7pPr marL="848360" algn="l" rtl="0" fontAlgn="base">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7pPr>
      <a:lvl8pPr marL="1271905" algn="l" rtl="0" fontAlgn="base">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8pPr>
      <a:lvl9pPr marL="1696085" algn="l" rtl="0" fontAlgn="base">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9pPr>
    </p:titleStyle>
    <p:bodyStyle>
      <a:lvl1pPr marL="167640"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900" b="1">
          <a:solidFill>
            <a:schemeClr val="tx1"/>
          </a:solidFill>
          <a:latin typeface="+mn-lt"/>
          <a:ea typeface="+mn-ea"/>
          <a:cs typeface="+mn-cs"/>
        </a:defRPr>
      </a:lvl1pPr>
      <a:lvl2pPr marL="50101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a:solidFill>
            <a:schemeClr val="tx1"/>
          </a:solidFill>
          <a:latin typeface="+mn-lt"/>
          <a:ea typeface="+mn-ea"/>
          <a:cs typeface="+mn-cs"/>
        </a:defRPr>
      </a:lvl2pPr>
      <a:lvl3pPr marL="829945" indent="-1612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400">
          <a:solidFill>
            <a:schemeClr val="tx1"/>
          </a:solidFill>
          <a:latin typeface="+mn-lt"/>
          <a:ea typeface="+mn-ea"/>
          <a:cs typeface="+mn-cs"/>
        </a:defRPr>
      </a:lvl3pPr>
      <a:lvl4pPr marL="116395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300">
          <a:solidFill>
            <a:schemeClr val="tx1"/>
          </a:solidFill>
          <a:latin typeface="+mn-lt"/>
          <a:ea typeface="+mn-ea"/>
          <a:cs typeface="+mn-cs"/>
        </a:defRPr>
      </a:lvl4pPr>
      <a:lvl5pPr marL="1501140" indent="-17018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5pPr>
      <a:lvl6pPr marL="192595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6pPr>
      <a:lvl7pPr marL="235013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7pPr>
      <a:lvl8pPr marL="277368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8pPr>
      <a:lvl9pPr marL="319786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9pPr>
    </p:bodyStyle>
    <p:otherStyle>
      <a:defPPr>
        <a:defRPr lang="zh-CN"/>
      </a:defPPr>
      <a:lvl1pPr marL="0" algn="l" defTabSz="848360" rtl="0" eaLnBrk="1" latinLnBrk="0" hangingPunct="1">
        <a:defRPr sz="1700" kern="1200">
          <a:solidFill>
            <a:schemeClr val="tx1"/>
          </a:solidFill>
          <a:latin typeface="+mn-lt"/>
          <a:ea typeface="+mn-ea"/>
          <a:cs typeface="+mn-cs"/>
        </a:defRPr>
      </a:lvl1pPr>
      <a:lvl2pPr marL="424180" algn="l" defTabSz="848360" rtl="0" eaLnBrk="1" latinLnBrk="0" hangingPunct="1">
        <a:defRPr sz="1700" kern="1200">
          <a:solidFill>
            <a:schemeClr val="tx1"/>
          </a:solidFill>
          <a:latin typeface="+mn-lt"/>
          <a:ea typeface="+mn-ea"/>
          <a:cs typeface="+mn-cs"/>
        </a:defRPr>
      </a:lvl2pPr>
      <a:lvl3pPr marL="848360" algn="l" defTabSz="848360" rtl="0" eaLnBrk="1" latinLnBrk="0" hangingPunct="1">
        <a:defRPr sz="1700" kern="1200">
          <a:solidFill>
            <a:schemeClr val="tx1"/>
          </a:solidFill>
          <a:latin typeface="+mn-lt"/>
          <a:ea typeface="+mn-ea"/>
          <a:cs typeface="+mn-cs"/>
        </a:defRPr>
      </a:lvl3pPr>
      <a:lvl4pPr marL="1271905" algn="l" defTabSz="848360" rtl="0" eaLnBrk="1" latinLnBrk="0" hangingPunct="1">
        <a:defRPr sz="1700" kern="1200">
          <a:solidFill>
            <a:schemeClr val="tx1"/>
          </a:solidFill>
          <a:latin typeface="+mn-lt"/>
          <a:ea typeface="+mn-ea"/>
          <a:cs typeface="+mn-cs"/>
        </a:defRPr>
      </a:lvl4pPr>
      <a:lvl5pPr marL="1696085" algn="l" defTabSz="848360" rtl="0" eaLnBrk="1" latinLnBrk="0" hangingPunct="1">
        <a:defRPr sz="1700" kern="1200">
          <a:solidFill>
            <a:schemeClr val="tx1"/>
          </a:solidFill>
          <a:latin typeface="+mn-lt"/>
          <a:ea typeface="+mn-ea"/>
          <a:cs typeface="+mn-cs"/>
        </a:defRPr>
      </a:lvl5pPr>
      <a:lvl6pPr marL="2120265" algn="l" defTabSz="848360" rtl="0" eaLnBrk="1" latinLnBrk="0" hangingPunct="1">
        <a:defRPr sz="1700" kern="1200">
          <a:solidFill>
            <a:schemeClr val="tx1"/>
          </a:solidFill>
          <a:latin typeface="+mn-lt"/>
          <a:ea typeface="+mn-ea"/>
          <a:cs typeface="+mn-cs"/>
        </a:defRPr>
      </a:lvl6pPr>
      <a:lvl7pPr marL="2544445" algn="l" defTabSz="848360" rtl="0" eaLnBrk="1" latinLnBrk="0" hangingPunct="1">
        <a:defRPr sz="1700" kern="1200">
          <a:solidFill>
            <a:schemeClr val="tx1"/>
          </a:solidFill>
          <a:latin typeface="+mn-lt"/>
          <a:ea typeface="+mn-ea"/>
          <a:cs typeface="+mn-cs"/>
        </a:defRPr>
      </a:lvl7pPr>
      <a:lvl8pPr marL="2967990" algn="l" defTabSz="848360" rtl="0" eaLnBrk="1" latinLnBrk="0" hangingPunct="1">
        <a:defRPr sz="1700" kern="1200">
          <a:solidFill>
            <a:schemeClr val="tx1"/>
          </a:solidFill>
          <a:latin typeface="+mn-lt"/>
          <a:ea typeface="+mn-ea"/>
          <a:cs typeface="+mn-cs"/>
        </a:defRPr>
      </a:lvl8pPr>
      <a:lvl9pPr marL="3392170" algn="l" defTabSz="84836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pn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2.jpeg"/><Relationship Id="rId10" Type="http://schemas.openxmlformats.org/officeDocument/2006/relationships/notesSlide" Target="../notesSlides/notesSlide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media/image15.png"/><Relationship Id="rId3" Type="http://schemas.openxmlformats.org/officeDocument/2006/relationships/image" Target="../media/image14.jpeg"/><Relationship Id="rId2" Type="http://schemas.openxmlformats.org/officeDocument/2006/relationships/tags" Target="../tags/tag22.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tags" Target="../tags/tag9.xml"/><Relationship Id="rId2" Type="http://schemas.openxmlformats.org/officeDocument/2006/relationships/image" Target="../media/image4.png"/><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xml"/><Relationship Id="rId6" Type="http://schemas.openxmlformats.org/officeDocument/2006/relationships/tags" Target="../tags/tag12.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11.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2.xml"/><Relationship Id="rId6" Type="http://schemas.openxmlformats.org/officeDocument/2006/relationships/tags" Target="../tags/tag16.xml"/><Relationship Id="rId5" Type="http://schemas.openxmlformats.org/officeDocument/2006/relationships/image" Target="../media/image9.png"/><Relationship Id="rId4" Type="http://schemas.openxmlformats.org/officeDocument/2006/relationships/tags" Target="../tags/tag15.xml"/><Relationship Id="rId3" Type="http://schemas.openxmlformats.org/officeDocument/2006/relationships/image" Target="../media/image6.png"/><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11" name="PA_圆角淘宝店 bossppt 出品 1"/>
          <p:cNvSpPr/>
          <p:nvPr>
            <p:custDataLst>
              <p:tags r:id="rId3"/>
            </p:custDataLst>
          </p:nvPr>
        </p:nvSpPr>
        <p:spPr>
          <a:xfrm>
            <a:off x="1279525" y="2249805"/>
            <a:ext cx="6748780" cy="133413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PA_淘宝店 bossppt 出品 13"/>
          <p:cNvSpPr txBox="1">
            <a:spLocks noChangeArrowheads="1"/>
          </p:cNvSpPr>
          <p:nvPr>
            <p:custDataLst>
              <p:tags r:id="rId4"/>
            </p:custDataLst>
          </p:nvPr>
        </p:nvSpPr>
        <p:spPr bwMode="auto">
          <a:xfrm>
            <a:off x="1580515" y="2643505"/>
            <a:ext cx="6146800" cy="656590"/>
          </a:xfrm>
          <a:prstGeom prst="rect">
            <a:avLst/>
          </a:prstGeom>
          <a:noFill/>
          <a:ln w="9525">
            <a:noFill/>
            <a:miter lim="800000"/>
          </a:ln>
          <a:effectLst/>
        </p:spPr>
        <p:txBody>
          <a:bodyPr lIns="91419" tIns="45709" rIns="91419" bIns="45709" anchor="ctr"/>
          <a:lstStyle>
            <a:lvl1pPr marL="342900" indent="-342900"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algn="ctr" eaLnBrk="1" hangingPunct="1">
              <a:lnSpc>
                <a:spcPts val="4200"/>
              </a:lnSpc>
              <a:spcBef>
                <a:spcPct val="20000"/>
              </a:spcBef>
            </a:pPr>
            <a:r>
              <a:rPr lang="zh-CN" sz="3800" b="1" i="0" dirty="0">
                <a:solidFill>
                  <a:schemeClr val="bg1"/>
                </a:solidFill>
                <a:latin typeface="+mn-lt"/>
                <a:ea typeface="+mn-ea"/>
                <a:cs typeface="+mn-ea"/>
                <a:sym typeface="+mn-lt"/>
              </a:rPr>
              <a:t>建设工程交易线上评标</a:t>
            </a:r>
            <a:r>
              <a:rPr lang="zh-CN" sz="3800" b="1" i="0" dirty="0">
                <a:solidFill>
                  <a:schemeClr val="bg1"/>
                </a:solidFill>
                <a:latin typeface="+mn-lt"/>
                <a:ea typeface="+mn-ea"/>
                <a:cs typeface="+mn-ea"/>
                <a:sym typeface="+mn-lt"/>
              </a:rPr>
              <a:t>服务</a:t>
            </a:r>
            <a:endParaRPr lang="zh-CN" sz="3800" b="1" i="0" dirty="0">
              <a:solidFill>
                <a:schemeClr val="bg1"/>
              </a:solidFill>
              <a:latin typeface="+mn-lt"/>
              <a:ea typeface="+mn-ea"/>
              <a:cs typeface="+mn-ea"/>
              <a:sym typeface="+mn-lt"/>
            </a:endParaRPr>
          </a:p>
        </p:txBody>
      </p:sp>
      <p:sp>
        <p:nvSpPr>
          <p:cNvPr id="16" name="PA_淘宝店 bossppt 出品 15"/>
          <p:cNvSpPr txBox="1">
            <a:spLocks noChangeArrowheads="1"/>
          </p:cNvSpPr>
          <p:nvPr>
            <p:custDataLst>
              <p:tags r:id="rId5"/>
            </p:custDataLst>
          </p:nvPr>
        </p:nvSpPr>
        <p:spPr bwMode="auto">
          <a:xfrm>
            <a:off x="3237230" y="4038600"/>
            <a:ext cx="2895600"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ctr">
              <a:lnSpc>
                <a:spcPct val="90000"/>
              </a:lnSpc>
              <a:spcBef>
                <a:spcPct val="20000"/>
              </a:spcBef>
            </a:pPr>
            <a:r>
              <a:rPr lang="zh-CN" altLang="en-US" sz="1200" b="1" dirty="0">
                <a:solidFill>
                  <a:schemeClr val="tx1">
                    <a:lumMod val="75000"/>
                    <a:lumOff val="25000"/>
                  </a:schemeClr>
                </a:solidFill>
                <a:latin typeface="+mn-ea"/>
                <a:ea typeface="+mn-ea"/>
                <a:cs typeface="+mn-ea"/>
                <a:sym typeface="+mn-lt"/>
              </a:rPr>
              <a:t>主讲人</a:t>
            </a:r>
            <a:r>
              <a:rPr lang="zh-CN" altLang="en-US" sz="1200" b="1" dirty="0" smtClean="0">
                <a:solidFill>
                  <a:schemeClr val="tx1">
                    <a:lumMod val="75000"/>
                    <a:lumOff val="25000"/>
                  </a:schemeClr>
                </a:solidFill>
                <a:latin typeface="+mn-ea"/>
                <a:ea typeface="+mn-ea"/>
                <a:cs typeface="+mn-ea"/>
                <a:sym typeface="+mn-lt"/>
              </a:rPr>
              <a:t>：</a:t>
            </a:r>
            <a:r>
              <a:rPr lang="zh-CN" sz="1200" b="1" dirty="0" smtClean="0">
                <a:solidFill>
                  <a:schemeClr val="tx1">
                    <a:lumMod val="75000"/>
                    <a:lumOff val="25000"/>
                  </a:schemeClr>
                </a:solidFill>
                <a:latin typeface="+mn-ea"/>
                <a:ea typeface="+mn-ea"/>
                <a:cs typeface="+mn-ea"/>
                <a:sym typeface="+mn-lt"/>
              </a:rPr>
              <a:t>路广玉</a:t>
            </a:r>
            <a:endParaRPr lang="zh-CN" sz="1200" b="1" dirty="0">
              <a:solidFill>
                <a:schemeClr val="tx1">
                  <a:lumMod val="75000"/>
                  <a:lumOff val="25000"/>
                </a:schemeClr>
              </a:solidFill>
              <a:latin typeface="+mn-ea"/>
              <a:ea typeface="+mn-ea"/>
              <a:cs typeface="+mn-ea"/>
              <a:sym typeface="+mn-lt"/>
            </a:endParaRPr>
          </a:p>
        </p:txBody>
      </p:sp>
      <p:sp>
        <p:nvSpPr>
          <p:cNvPr id="17" name="PA_淘宝店chenying0907出品 11"/>
          <p:cNvSpPr txBox="1"/>
          <p:nvPr>
            <p:custDataLst>
              <p:tags r:id="rId6"/>
            </p:custDataLst>
          </p:nvPr>
        </p:nvSpPr>
        <p:spPr>
          <a:xfrm>
            <a:off x="1473835" y="1563370"/>
            <a:ext cx="6360160" cy="614045"/>
          </a:xfrm>
          <a:prstGeom prst="rect">
            <a:avLst/>
          </a:prstGeom>
          <a:noFill/>
        </p:spPr>
        <p:txBody>
          <a:bodyPr wrap="square" rtlCol="0">
            <a:spAutoFit/>
          </a:bodyPr>
          <a:lstStyle/>
          <a:p>
            <a:pPr algn="ctr"/>
            <a:r>
              <a:rPr lang="zh-CN" altLang="en-US" sz="3400" b="1" dirty="0">
                <a:solidFill>
                  <a:srgbClr val="C00000"/>
                </a:solidFill>
                <a:latin typeface="Impact" panose="020B0806030902050204" pitchFamily="34" charset="0"/>
              </a:rPr>
              <a:t>济南公共资源交易中心</a:t>
            </a:r>
            <a:endParaRPr lang="zh-CN" altLang="en-US" sz="3400" b="1" dirty="0">
              <a:solidFill>
                <a:srgbClr val="C00000"/>
              </a:solidFill>
              <a:latin typeface="Impact" panose="020B0806030902050204" pitchFamily="34" charset="0"/>
            </a:endParaRPr>
          </a:p>
        </p:txBody>
      </p:sp>
      <p:pic>
        <p:nvPicPr>
          <p:cNvPr id="2" name="图片 1"/>
          <p:cNvPicPr>
            <a:picLocks noChangeAspect="1"/>
          </p:cNvPicPr>
          <p:nvPr>
            <p:custDataLst>
              <p:tags r:id="rId7"/>
            </p:custDataLst>
          </p:nvPr>
        </p:nvPicPr>
        <p:blipFill>
          <a:blip r:embed="rId8"/>
          <a:stretch>
            <a:fillRect/>
          </a:stretch>
        </p:blipFill>
        <p:spPr>
          <a:xfrm>
            <a:off x="4046855" y="830580"/>
            <a:ext cx="1050290" cy="661035"/>
          </a:xfrm>
          <a:prstGeom prst="rect">
            <a:avLst/>
          </a:prstGeom>
        </p:spPr>
      </p:pic>
    </p:spTree>
  </p:cSld>
  <p:clrMapOvr>
    <a:masterClrMapping/>
  </p:clrMapOvr>
  <p:transition spd="slow" advTm="0">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评标阶段</a:t>
            </a:r>
            <a:endParaRPr lang="zh-CN" altLang="en-US" sz="2800" i="0" dirty="0">
              <a:latin typeface="微软雅黑" panose="020B0503020204020204" charset="-122"/>
              <a:ea typeface="微软雅黑" panose="020B0503020204020204" charset="-122"/>
            </a:endParaRPr>
          </a:p>
        </p:txBody>
      </p:sp>
      <p:sp>
        <p:nvSpPr>
          <p:cNvPr id="2" name="文本框 1"/>
          <p:cNvSpPr txBox="1"/>
          <p:nvPr/>
        </p:nvSpPr>
        <p:spPr>
          <a:xfrm>
            <a:off x="395605" y="1635760"/>
            <a:ext cx="2223135" cy="1182370"/>
          </a:xfrm>
          <a:prstGeom prst="rect">
            <a:avLst/>
          </a:prstGeom>
          <a:noFill/>
        </p:spPr>
        <p:txBody>
          <a:bodyPr wrap="square" rtlCol="0" anchor="t">
            <a:noAutofit/>
          </a:bodyPr>
          <a:lstStyle/>
          <a:p>
            <a:r>
              <a:rPr lang="zh-CN" altLang="en-US" sz="1400">
                <a:latin typeface="微软雅黑" panose="020B0503020204020204" charset="-122"/>
                <a:ea typeface="微软雅黑" panose="020B0503020204020204" charset="-122"/>
                <a:cs typeface="微软雅黑" panose="020B0503020204020204" charset="-122"/>
              </a:rPr>
              <a:t>专家名单打印与补抽：</a:t>
            </a:r>
            <a:endParaRPr lang="zh-CN" altLang="en-US" sz="1400">
              <a:latin typeface="微软雅黑" panose="020B0503020204020204" charset="-122"/>
              <a:ea typeface="微软雅黑" panose="020B0503020204020204" charset="-122"/>
              <a:cs typeface="微软雅黑" panose="020B0503020204020204" charset="-122"/>
            </a:endParaRPr>
          </a:p>
          <a:p>
            <a:pPr algn="l"/>
            <a:r>
              <a:rPr lang="en-US" altLang="zh-CN" sz="1400" b="0">
                <a:latin typeface="微软雅黑" panose="020B0503020204020204" charset="-122"/>
                <a:ea typeface="微软雅黑" panose="020B0503020204020204" charset="-122"/>
                <a:cs typeface="微软雅黑" panose="020B0503020204020204" charset="-122"/>
              </a:rPr>
              <a:t> </a:t>
            </a:r>
            <a:r>
              <a:rPr sz="1400" b="0">
                <a:latin typeface="微软雅黑" panose="020B0503020204020204" charset="-122"/>
                <a:ea typeface="微软雅黑" panose="020B0503020204020204" charset="-122"/>
                <a:cs typeface="微软雅黑" panose="020B0503020204020204" charset="-122"/>
              </a:rPr>
              <a:t>通过在线服务大厅的评标专家补抽席电脑进行</a:t>
            </a:r>
            <a:r>
              <a:rPr lang="zh-CN" sz="1400" b="0">
                <a:latin typeface="微软雅黑" panose="020B0503020204020204" charset="-122"/>
                <a:ea typeface="微软雅黑" panose="020B0503020204020204" charset="-122"/>
                <a:cs typeface="微软雅黑" panose="020B0503020204020204" charset="-122"/>
              </a:rPr>
              <a:t>评标</a:t>
            </a:r>
            <a:r>
              <a:rPr sz="1400" b="0">
                <a:latin typeface="微软雅黑" panose="020B0503020204020204" charset="-122"/>
                <a:ea typeface="微软雅黑" panose="020B0503020204020204" charset="-122"/>
                <a:cs typeface="微软雅黑" panose="020B0503020204020204" charset="-122"/>
              </a:rPr>
              <a:t>专家</a:t>
            </a:r>
            <a:r>
              <a:rPr lang="zh-CN" sz="1400" b="0">
                <a:latin typeface="微软雅黑" panose="020B0503020204020204" charset="-122"/>
                <a:ea typeface="微软雅黑" panose="020B0503020204020204" charset="-122"/>
                <a:cs typeface="微软雅黑" panose="020B0503020204020204" charset="-122"/>
              </a:rPr>
              <a:t>名单打印与</a:t>
            </a:r>
            <a:r>
              <a:rPr sz="1400" b="0">
                <a:latin typeface="微软雅黑" panose="020B0503020204020204" charset="-122"/>
                <a:ea typeface="微软雅黑" panose="020B0503020204020204" charset="-122"/>
                <a:cs typeface="微软雅黑" panose="020B0503020204020204" charset="-122"/>
              </a:rPr>
              <a:t>补抽。</a:t>
            </a:r>
            <a:endParaRPr sz="1400" b="0">
              <a:latin typeface="微软雅黑" panose="020B0503020204020204" charset="-122"/>
              <a:ea typeface="微软雅黑" panose="020B0503020204020204" charset="-122"/>
              <a:cs typeface="微软雅黑" panose="020B0503020204020204" charset="-122"/>
            </a:endParaRPr>
          </a:p>
          <a:p>
            <a:pPr algn="l"/>
            <a:endParaRPr sz="1400" b="0">
              <a:latin typeface="微软雅黑" panose="020B0503020204020204" charset="-122"/>
              <a:ea typeface="微软雅黑" panose="020B0503020204020204" charset="-122"/>
              <a:cs typeface="微软雅黑" panose="020B0503020204020204" charset="-122"/>
            </a:endParaRPr>
          </a:p>
          <a:p>
            <a:pPr algn="l"/>
            <a:r>
              <a:rPr lang="zh-CN" sz="1400" b="0">
                <a:solidFill>
                  <a:srgbClr val="FF0000"/>
                </a:solidFill>
                <a:latin typeface="微软雅黑" panose="020B0503020204020204" charset="-122"/>
                <a:ea typeface="微软雅黑" panose="020B0503020204020204" charset="-122"/>
                <a:cs typeface="微软雅黑" panose="020B0503020204020204" charset="-122"/>
              </a:rPr>
              <a:t>专家补抽席位于在线服务大厅入口处，</a:t>
            </a:r>
            <a:r>
              <a:rPr lang="zh-CN" sz="1400" b="0">
                <a:solidFill>
                  <a:schemeClr val="tx1"/>
                </a:solidFill>
                <a:latin typeface="微软雅黑" panose="020B0503020204020204" charset="-122"/>
                <a:ea typeface="微软雅黑" panose="020B0503020204020204" charset="-122"/>
                <a:cs typeface="微软雅黑" panose="020B0503020204020204" charset="-122"/>
              </a:rPr>
              <a:t>并提供录音电话可对外联系迟到专家。</a:t>
            </a:r>
            <a:endParaRPr lang="zh-CN" sz="1400" b="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8" name="图片 12" descr="IMG_256"/>
          <p:cNvPicPr/>
          <p:nvPr>
            <p:custDataLst>
              <p:tags r:id="rId2"/>
            </p:custDataLst>
          </p:nvPr>
        </p:nvPicPr>
        <p:blipFill>
          <a:blip r:embed="rId3"/>
          <a:stretch>
            <a:fillRect/>
          </a:stretch>
        </p:blipFill>
        <p:spPr>
          <a:xfrm>
            <a:off x="2700020" y="843915"/>
            <a:ext cx="6250305" cy="35426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评标阶段</a:t>
            </a:r>
            <a:endParaRPr lang="zh-CN" altLang="en-US" sz="2800" i="0" dirty="0">
              <a:latin typeface="微软雅黑" panose="020B0503020204020204" charset="-122"/>
              <a:ea typeface="微软雅黑" panose="020B0503020204020204" charset="-122"/>
            </a:endParaRPr>
          </a:p>
        </p:txBody>
      </p:sp>
      <p:sp>
        <p:nvSpPr>
          <p:cNvPr id="2" name="文本框 1"/>
          <p:cNvSpPr txBox="1"/>
          <p:nvPr/>
        </p:nvSpPr>
        <p:spPr>
          <a:xfrm>
            <a:off x="395605" y="1635760"/>
            <a:ext cx="2223135" cy="1182370"/>
          </a:xfrm>
          <a:prstGeom prst="rect">
            <a:avLst/>
          </a:prstGeom>
          <a:noFill/>
        </p:spPr>
        <p:txBody>
          <a:bodyPr wrap="square" rtlCol="0" anchor="t">
            <a:noAutofit/>
          </a:bodyPr>
          <a:lstStyle/>
          <a:p>
            <a:r>
              <a:rPr lang="zh-CN" altLang="en-US" sz="1400">
                <a:latin typeface="微软雅黑" panose="020B0503020204020204" charset="-122"/>
                <a:ea typeface="微软雅黑" panose="020B0503020204020204" charset="-122"/>
                <a:cs typeface="微软雅黑" panose="020B0503020204020204" charset="-122"/>
              </a:rPr>
              <a:t>资料下载：</a:t>
            </a:r>
            <a:endParaRPr lang="zh-CN" altLang="en-US" sz="1400">
              <a:latin typeface="微软雅黑" panose="020B0503020204020204" charset="-122"/>
              <a:ea typeface="微软雅黑" panose="020B0503020204020204" charset="-122"/>
              <a:cs typeface="微软雅黑" panose="020B0503020204020204" charset="-122"/>
            </a:endParaRPr>
          </a:p>
          <a:p>
            <a:r>
              <a:rPr lang="en-US" altLang="zh-CN" sz="1400" b="0">
                <a:latin typeface="微软雅黑" panose="020B0503020204020204" charset="-122"/>
                <a:ea typeface="微软雅黑" panose="020B0503020204020204" charset="-122"/>
                <a:cs typeface="微软雅黑" panose="020B0503020204020204" charset="-122"/>
              </a:rPr>
              <a:t> </a:t>
            </a:r>
            <a:r>
              <a:rPr sz="1400" b="0">
                <a:latin typeface="微软雅黑" panose="020B0503020204020204" charset="-122"/>
                <a:ea typeface="微软雅黑" panose="020B0503020204020204" charset="-122"/>
                <a:cs typeface="微软雅黑" panose="020B0503020204020204" charset="-122"/>
              </a:rPr>
              <a:t>评标结束后招标代理可通过资料下载功能下载评标资报告等资料。</a:t>
            </a:r>
            <a:endParaRPr sz="1400" b="0">
              <a:latin typeface="微软雅黑" panose="020B0503020204020204" charset="-122"/>
              <a:ea typeface="微软雅黑" panose="020B0503020204020204" charset="-122"/>
              <a:cs typeface="微软雅黑" panose="020B0503020204020204" charset="-122"/>
            </a:endParaRPr>
          </a:p>
        </p:txBody>
      </p:sp>
      <p:pic>
        <p:nvPicPr>
          <p:cNvPr id="101" name="图片 100"/>
          <p:cNvPicPr/>
          <p:nvPr/>
        </p:nvPicPr>
        <p:blipFill>
          <a:blip r:embed="rId2"/>
          <a:stretch>
            <a:fillRect/>
          </a:stretch>
        </p:blipFill>
        <p:spPr>
          <a:xfrm>
            <a:off x="2771140" y="843915"/>
            <a:ext cx="6181725" cy="25368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0" descr="EV019-01"/>
          <p:cNvPicPr>
            <a:picLocks noChangeAspect="1" noChangeArrowheads="1"/>
          </p:cNvPicPr>
          <p:nvPr/>
        </p:nvPicPr>
        <p:blipFill>
          <a:blip r:embed="rId1">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1429245" y="-2396802"/>
            <a:ext cx="12049918" cy="999240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1" descr="EV019"/>
          <p:cNvPicPr>
            <a:picLocks noChangeAspect="1" noChangeArrowheads="1"/>
          </p:cNvPicPr>
          <p:nvPr>
            <p:custDataLst>
              <p:tags r:id="rId2"/>
            </p:custDataLst>
          </p:nvPr>
        </p:nvPicPr>
        <p:blipFill>
          <a:blip r:embed="rId3">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1145643" y="-1676721"/>
            <a:ext cx="11570316" cy="821119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6486" y="-92546"/>
            <a:ext cx="9180486" cy="549314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Oval 35"/>
          <p:cNvSpPr>
            <a:spLocks noChangeArrowheads="1"/>
          </p:cNvSpPr>
          <p:nvPr/>
        </p:nvSpPr>
        <p:spPr bwMode="auto">
          <a:xfrm>
            <a:off x="6283328" y="1028701"/>
            <a:ext cx="314325" cy="349250"/>
          </a:xfrm>
          <a:prstGeom prst="ellipse">
            <a:avLst/>
          </a:prstGeom>
          <a:gradFill rotWithShape="1">
            <a:gsLst>
              <a:gs pos="0">
                <a:schemeClr val="bg1"/>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矩形 24"/>
          <p:cNvSpPr/>
          <p:nvPr/>
        </p:nvSpPr>
        <p:spPr>
          <a:xfrm>
            <a:off x="-25102" y="1444590"/>
            <a:ext cx="9169102" cy="2279288"/>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782" y="1922514"/>
            <a:ext cx="3578426" cy="1323439"/>
          </a:xfrm>
          <a:prstGeom prst="rect">
            <a:avLst/>
          </a:prstGeom>
        </p:spPr>
        <p:txBody>
          <a:bodyPr wrap="square">
            <a:spAutoFit/>
          </a:bodyPr>
          <a:lstStyle/>
          <a:p>
            <a:pPr lvl="0" algn="ctr">
              <a:defRPr/>
            </a:pPr>
            <a:r>
              <a:rPr lang="en-US" altLang="zh-CN" sz="8000" b="0" dirty="0">
                <a:solidFill>
                  <a:srgbClr val="C00000"/>
                </a:solidFill>
                <a:latin typeface="Impact" panose="020B0806030902050204" pitchFamily="34" charset="0"/>
                <a:ea typeface="微软雅黑" panose="020B0503020204020204" charset="-122"/>
              </a:rPr>
              <a:t>Thanks</a:t>
            </a:r>
            <a:endParaRPr lang="zh-CN" altLang="en-US" sz="8000" b="0" dirty="0">
              <a:solidFill>
                <a:srgbClr val="C00000"/>
              </a:solidFill>
              <a:latin typeface="Impact" panose="020B0806030902050204" pitchFamily="34" charset="0"/>
              <a:ea typeface="微软雅黑" panose="020B0503020204020204" charset="-122"/>
            </a:endParaRPr>
          </a:p>
        </p:txBody>
      </p:sp>
      <p:sp>
        <p:nvSpPr>
          <p:cNvPr id="2" name="文本框 1"/>
          <p:cNvSpPr txBox="1"/>
          <p:nvPr>
            <p:custDataLst>
              <p:tags r:id="rId5"/>
            </p:custDataLst>
          </p:nvPr>
        </p:nvSpPr>
        <p:spPr>
          <a:xfrm>
            <a:off x="683260" y="4537710"/>
            <a:ext cx="6997700" cy="368300"/>
          </a:xfrm>
          <a:prstGeom prst="rect">
            <a:avLst/>
          </a:prstGeom>
          <a:noFill/>
        </p:spPr>
        <p:txBody>
          <a:bodyPr wrap="square" rtlCol="0">
            <a:spAutoFit/>
          </a:bodyPr>
          <a:lstStyle/>
          <a:p>
            <a:r>
              <a:rPr lang="zh-CN" altLang="en-US">
                <a:solidFill>
                  <a:schemeClr val="bg1"/>
                </a:solidFill>
              </a:rPr>
              <a:t>技术服务电话：</a:t>
            </a:r>
            <a:r>
              <a:rPr lang="en-US" altLang="zh-CN">
                <a:solidFill>
                  <a:schemeClr val="bg1"/>
                </a:solidFill>
              </a:rPr>
              <a:t>0531-59596642</a:t>
            </a:r>
            <a:r>
              <a:rPr lang="zh-CN" altLang="en-US">
                <a:solidFill>
                  <a:schemeClr val="bg1"/>
                </a:solidFill>
              </a:rPr>
              <a:t>       客服QQ：2881295775</a:t>
            </a:r>
            <a:endParaRPr lang="zh-CN" altLang="en-US">
              <a:solidFill>
                <a:schemeClr val="bg1"/>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64" name="矩形 63"/>
          <p:cNvSpPr/>
          <p:nvPr/>
        </p:nvSpPr>
        <p:spPr>
          <a:xfrm>
            <a:off x="1" y="1689613"/>
            <a:ext cx="9144001" cy="1406543"/>
          </a:xfrm>
          <a:prstGeom prst="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26636"/>
          <a:stretch>
            <a:fillRect/>
          </a:stretch>
        </p:blipFill>
        <p:spPr>
          <a:xfrm>
            <a:off x="2435528" y="0"/>
            <a:ext cx="6708475" cy="5143500"/>
          </a:xfrm>
          <a:prstGeom prst="rect">
            <a:avLst/>
          </a:prstGeom>
        </p:spPr>
      </p:pic>
      <p:sp>
        <p:nvSpPr>
          <p:cNvPr id="66" name="矩形 65"/>
          <p:cNvSpPr/>
          <p:nvPr/>
        </p:nvSpPr>
        <p:spPr>
          <a:xfrm>
            <a:off x="2" y="0"/>
            <a:ext cx="2435526" cy="5143500"/>
          </a:xfrm>
          <a:prstGeom prst="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grpSp>
        <p:nvGrpSpPr>
          <p:cNvPr id="67" name="组合 66"/>
          <p:cNvGrpSpPr/>
          <p:nvPr/>
        </p:nvGrpSpPr>
        <p:grpSpPr>
          <a:xfrm>
            <a:off x="755576" y="668615"/>
            <a:ext cx="1253753" cy="1759119"/>
            <a:chOff x="687345" y="1342594"/>
            <a:chExt cx="1253752" cy="1759119"/>
          </a:xfrm>
        </p:grpSpPr>
        <p:sp>
          <p:nvSpPr>
            <p:cNvPr id="68" name="TextBox 67"/>
            <p:cNvSpPr txBox="1"/>
            <p:nvPr/>
          </p:nvSpPr>
          <p:spPr>
            <a:xfrm>
              <a:off x="687345" y="1342594"/>
              <a:ext cx="1031050" cy="1656607"/>
            </a:xfrm>
            <a:prstGeom prst="rect">
              <a:avLst/>
            </a:prstGeom>
            <a:noFill/>
          </p:spPr>
          <p:txBody>
            <a:bodyPr vert="eaVert" wrap="none" rtlCol="0">
              <a:spAutoFit/>
            </a:bodyPr>
            <a:lstStyle/>
            <a:p>
              <a:r>
                <a:rPr lang="zh-CN" altLang="en-US" sz="5500" spc="599" dirty="0">
                  <a:solidFill>
                    <a:schemeClr val="bg1"/>
                  </a:solidFill>
                  <a:latin typeface="微软雅黑" panose="020B0503020204020204" charset="-122"/>
                  <a:ea typeface="微软雅黑" panose="020B0503020204020204" charset="-122"/>
                </a:rPr>
                <a:t>目录</a:t>
              </a:r>
              <a:endParaRPr lang="zh-CN" altLang="en-US" sz="5500" spc="599" dirty="0">
                <a:solidFill>
                  <a:schemeClr val="bg1"/>
                </a:solidFill>
                <a:latin typeface="微软雅黑" panose="020B0503020204020204" charset="-122"/>
                <a:ea typeface="微软雅黑" panose="020B0503020204020204" charset="-122"/>
              </a:endParaRPr>
            </a:p>
          </p:txBody>
        </p:sp>
        <p:sp>
          <p:nvSpPr>
            <p:cNvPr id="69" name="TextBox 68"/>
            <p:cNvSpPr txBox="1"/>
            <p:nvPr/>
          </p:nvSpPr>
          <p:spPr>
            <a:xfrm>
              <a:off x="1479432" y="1893690"/>
              <a:ext cx="461665" cy="1208023"/>
            </a:xfrm>
            <a:prstGeom prst="rect">
              <a:avLst/>
            </a:prstGeom>
            <a:noFill/>
          </p:spPr>
          <p:txBody>
            <a:bodyPr vert="eaVert" wrap="none" rtlCol="0">
              <a:spAutoFit/>
            </a:bodyPr>
            <a:lstStyle/>
            <a:p>
              <a:r>
                <a:rPr lang="en-US" altLang="zh-CN" b="1" spc="-150" dirty="0">
                  <a:solidFill>
                    <a:schemeClr val="bg1"/>
                  </a:solidFill>
                  <a:latin typeface="Arial" panose="020B0604020202020204" pitchFamily="34" charset="0"/>
                  <a:cs typeface="Arial" panose="020B0604020202020204" pitchFamily="34" charset="0"/>
                </a:rPr>
                <a:t>CONTENTS</a:t>
              </a:r>
              <a:endParaRPr lang="zh-CN" altLang="en-US" b="1" spc="-150" dirty="0">
                <a:solidFill>
                  <a:schemeClr val="bg1"/>
                </a:solidFill>
                <a:latin typeface="Arial" panose="020B0604020202020204" pitchFamily="34" charset="0"/>
                <a:cs typeface="Arial" panose="020B0604020202020204" pitchFamily="34" charset="0"/>
              </a:endParaRPr>
            </a:p>
          </p:txBody>
        </p:sp>
      </p:grpSp>
      <p:sp>
        <p:nvSpPr>
          <p:cNvPr id="71" name="TextBox 70"/>
          <p:cNvSpPr txBox="1"/>
          <p:nvPr/>
        </p:nvSpPr>
        <p:spPr>
          <a:xfrm>
            <a:off x="4427984" y="1014387"/>
            <a:ext cx="4320480" cy="3987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000" dirty="0" smtClean="0">
                <a:solidFill>
                  <a:schemeClr val="tx1"/>
                </a:solidFill>
                <a:latin typeface="+mj-ea"/>
                <a:ea typeface="+mj-ea"/>
              </a:rPr>
              <a:t>开标阶段</a:t>
            </a:r>
            <a:endParaRPr lang="zh-CN" altLang="en-US" sz="2000" dirty="0" smtClean="0">
              <a:solidFill>
                <a:schemeClr val="tx1"/>
              </a:solidFill>
              <a:latin typeface="+mj-ea"/>
              <a:ea typeface="+mj-ea"/>
            </a:endParaRPr>
          </a:p>
        </p:txBody>
      </p:sp>
      <p:sp>
        <p:nvSpPr>
          <p:cNvPr id="73" name="五边形 72"/>
          <p:cNvSpPr/>
          <p:nvPr/>
        </p:nvSpPr>
        <p:spPr>
          <a:xfrm>
            <a:off x="3419872" y="1025132"/>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4" name="TextBox 73"/>
          <p:cNvSpPr txBox="1"/>
          <p:nvPr/>
        </p:nvSpPr>
        <p:spPr>
          <a:xfrm>
            <a:off x="3491880" y="991250"/>
            <a:ext cx="465339" cy="474349"/>
          </a:xfrm>
          <a:prstGeom prst="rect">
            <a:avLst/>
          </a:prstGeom>
          <a:noFill/>
        </p:spPr>
        <p:txBody>
          <a:bodyPr wrap="none" rtlCol="0">
            <a:spAutoFit/>
          </a:bodyPr>
          <a:lstStyle/>
          <a:p>
            <a:r>
              <a:rPr lang="en-US" altLang="zh-CN"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123" name="TextBox 122"/>
          <p:cNvSpPr txBox="1"/>
          <p:nvPr/>
        </p:nvSpPr>
        <p:spPr>
          <a:xfrm>
            <a:off x="4427855" y="2172335"/>
            <a:ext cx="3658870" cy="3987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000" dirty="0" smtClean="0">
                <a:latin typeface="微软雅黑" panose="020B0503020204020204" charset="-122"/>
                <a:ea typeface="微软雅黑" panose="020B0503020204020204" charset="-122"/>
                <a:sym typeface="+mn-ea"/>
              </a:rPr>
              <a:t>评标阶段</a:t>
            </a:r>
            <a:endParaRPr lang="zh-CN" altLang="en-US" sz="2000" dirty="0" smtClean="0">
              <a:latin typeface="微软雅黑" panose="020B0503020204020204" charset="-122"/>
              <a:ea typeface="微软雅黑" panose="020B0503020204020204" charset="-122"/>
              <a:sym typeface="+mn-ea"/>
            </a:endParaRPr>
          </a:p>
        </p:txBody>
      </p:sp>
      <p:sp>
        <p:nvSpPr>
          <p:cNvPr id="124" name="五边形 123"/>
          <p:cNvSpPr/>
          <p:nvPr/>
        </p:nvSpPr>
        <p:spPr>
          <a:xfrm>
            <a:off x="3419872" y="2183161"/>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25" name="TextBox 124"/>
          <p:cNvSpPr txBox="1"/>
          <p:nvPr/>
        </p:nvSpPr>
        <p:spPr>
          <a:xfrm>
            <a:off x="3491880" y="2149279"/>
            <a:ext cx="504577" cy="474349"/>
          </a:xfrm>
          <a:prstGeom prst="rect">
            <a:avLst/>
          </a:prstGeom>
          <a:noFill/>
        </p:spPr>
        <p:txBody>
          <a:bodyPr wrap="none" rtlCol="0">
            <a:spAutoFit/>
          </a:bodyPr>
          <a:lstStyle/>
          <a:p>
            <a:r>
              <a:rPr lang="en-US" altLang="zh-CN"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spTree>
  </p:cSld>
  <p:clrMapOvr>
    <a:masterClrMapping/>
  </p:clrMapOvr>
  <p:transition spd="slow" advTm="0">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4" name="组合 63"/>
          <p:cNvGrpSpPr/>
          <p:nvPr/>
        </p:nvGrpSpPr>
        <p:grpSpPr>
          <a:xfrm>
            <a:off x="1163841" y="893535"/>
            <a:ext cx="7072312" cy="3482975"/>
            <a:chOff x="1358950" y="1173758"/>
            <a:chExt cx="7072312" cy="3482975"/>
          </a:xfrm>
        </p:grpSpPr>
        <p:sp>
          <p:nvSpPr>
            <p:cNvPr id="65"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66"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grpSp>
      <p:sp>
        <p:nvSpPr>
          <p:cNvPr id="67" name="Freeform 6"/>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68" name="Freeform 7"/>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DE0000"/>
          </a:solidFill>
          <a:ln w="25400">
            <a:solidFill>
              <a:srgbClr val="D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lt1"/>
              </a:solidFill>
              <a:latin typeface="+mn-lt"/>
              <a:ea typeface="+mn-ea"/>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70" name="TextBox 69"/>
          <p:cNvSpPr txBox="1"/>
          <p:nvPr/>
        </p:nvSpPr>
        <p:spPr>
          <a:xfrm>
            <a:off x="1683547" y="864839"/>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charset="-122"/>
                <a:ea typeface="微软雅黑" panose="020B0503020204020204" charset="-122"/>
              </a:rPr>
              <a:t>1</a:t>
            </a:r>
            <a:endParaRPr lang="zh-CN" altLang="en-US" sz="8000" b="1" dirty="0">
              <a:solidFill>
                <a:srgbClr val="F8F8F8"/>
              </a:solidFill>
              <a:latin typeface="微软雅黑" panose="020B0503020204020204" charset="-122"/>
              <a:ea typeface="微软雅黑" panose="020B0503020204020204" charset="-122"/>
            </a:endParaRPr>
          </a:p>
        </p:txBody>
      </p:sp>
      <p:sp>
        <p:nvSpPr>
          <p:cNvPr id="71" name="TextBox 70"/>
          <p:cNvSpPr txBox="1"/>
          <p:nvPr/>
        </p:nvSpPr>
        <p:spPr>
          <a:xfrm>
            <a:off x="3195761" y="1264949"/>
            <a:ext cx="4969272" cy="583565"/>
          </a:xfrm>
          <a:prstGeom prst="rect">
            <a:avLst/>
          </a:prstGeom>
          <a:noFill/>
        </p:spPr>
        <p:txBody>
          <a:bodyPr wrap="square" rtlCol="0">
            <a:spAutoFit/>
          </a:bodyPr>
          <a:lstStyle/>
          <a:p>
            <a:r>
              <a:rPr lang="zh-CN" altLang="en-US" sz="3200" b="0" dirty="0" smtClean="0">
                <a:latin typeface="+mj-ea"/>
                <a:ea typeface="+mj-ea"/>
              </a:rPr>
              <a:t>开标阶段</a:t>
            </a:r>
            <a:endParaRPr lang="zh-CN" altLang="en-US" sz="3200" b="0" dirty="0" smtClean="0">
              <a:latin typeface="+mj-ea"/>
              <a:ea typeface="+mj-ea"/>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a:solidFill>
                  <a:srgbClr val="FFFFFF"/>
                </a:solidFill>
                <a:latin typeface="微软雅黑" panose="020B0503020204020204" charset="-122"/>
                <a:ea typeface="微软雅黑" panose="020B0503020204020204" charset="-122"/>
              </a:rPr>
              <a:t>Part</a:t>
            </a:r>
            <a:endParaRPr lang="zh-CN" altLang="zh-CN" dirty="0">
              <a:solidFill>
                <a:srgbClr val="FEAE01"/>
              </a:solidFill>
              <a:latin typeface="微软雅黑" panose="020B0503020204020204" charset="-122"/>
              <a:ea typeface="微软雅黑" panose="020B0503020204020204" charset="-122"/>
            </a:endParaRPr>
          </a:p>
        </p:txBody>
      </p:sp>
      <p:sp>
        <p:nvSpPr>
          <p:cNvPr id="2" name="TextBox 73"/>
          <p:cNvSpPr txBox="1"/>
          <p:nvPr>
            <p:custDataLst>
              <p:tags r:id="rId2"/>
            </p:custDataLst>
          </p:nvPr>
        </p:nvSpPr>
        <p:spPr>
          <a:xfrm>
            <a:off x="3203326" y="2355831"/>
            <a:ext cx="3881587" cy="737235"/>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charset="-122"/>
                <a:ea typeface="微软雅黑" panose="020B0503020204020204" charset="-122"/>
                <a:sym typeface="+mn-ea"/>
              </a:rPr>
              <a:t>招标代理操作页面有什么变化？</a:t>
            </a:r>
            <a:endParaRPr lang="en-US" altLang="zh-CN" sz="1400" b="0" dirty="0">
              <a:solidFill>
                <a:srgbClr val="2B2A30"/>
              </a:solidFill>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n"/>
            </a:pPr>
            <a:endParaRPr lang="en-US" altLang="zh-CN" sz="1400" b="0" dirty="0" smtClean="0">
              <a:solidFill>
                <a:srgbClr val="2B2A3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开标阶段</a:t>
            </a:r>
            <a:endParaRPr lang="zh-CN" altLang="en-US" sz="2800" i="0" dirty="0">
              <a:latin typeface="微软雅黑" panose="020B0503020204020204" charset="-122"/>
              <a:ea typeface="微软雅黑" panose="020B0503020204020204" charset="-122"/>
            </a:endParaRPr>
          </a:p>
        </p:txBody>
      </p:sp>
      <p:grpSp>
        <p:nvGrpSpPr>
          <p:cNvPr id="38" name="组合 37"/>
          <p:cNvGrpSpPr/>
          <p:nvPr/>
        </p:nvGrpSpPr>
        <p:grpSpPr>
          <a:xfrm>
            <a:off x="4558030" y="915670"/>
            <a:ext cx="4243705" cy="1315720"/>
            <a:chOff x="4558140" y="915566"/>
            <a:chExt cx="3867466" cy="1412097"/>
          </a:xfrm>
          <a:solidFill>
            <a:srgbClr val="FFAFAF"/>
          </a:solidFill>
        </p:grpSpPr>
        <p:sp>
          <p:nvSpPr>
            <p:cNvPr id="13" name="圆角矩形 12"/>
            <p:cNvSpPr/>
            <p:nvPr/>
          </p:nvSpPr>
          <p:spPr bwMode="auto">
            <a:xfrm>
              <a:off x="4558140" y="915566"/>
              <a:ext cx="3867466" cy="141209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4782098" y="926942"/>
              <a:ext cx="3523138" cy="13013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sz="1200" b="0" dirty="0" smtClean="0">
                  <a:latin typeface="微软雅黑" panose="020B0503020204020204" charset="-122"/>
                  <a:ea typeface="微软雅黑" panose="020B0503020204020204" charset="-122"/>
                </a:rPr>
                <a:t>招标代理人员根据评标室及对应的电话号码可主动联系评标专家，提供评标相关服务</a:t>
              </a:r>
              <a:r>
                <a:rPr lang="zh-CN" altLang="en-US" sz="1200" b="0" dirty="0" smtClean="0">
                  <a:latin typeface="微软雅黑" panose="020B0503020204020204" charset="-122"/>
                  <a:ea typeface="微软雅黑" panose="020B0503020204020204" charset="-122"/>
                </a:rPr>
                <a:t>。</a:t>
              </a:r>
              <a:br>
                <a:rPr lang="zh-CN" altLang="en-US" sz="1200" b="0" dirty="0" smtClean="0">
                  <a:latin typeface="微软雅黑" panose="020B0503020204020204" charset="-122"/>
                  <a:ea typeface="微软雅黑" panose="020B0503020204020204" charset="-122"/>
                </a:rPr>
              </a:br>
              <a:r>
                <a:rPr lang="zh-CN" altLang="en-US" sz="1200" b="0" dirty="0" smtClean="0">
                  <a:latin typeface="微软雅黑" panose="020B0503020204020204" charset="-122"/>
                  <a:ea typeface="微软雅黑" panose="020B0503020204020204" charset="-122"/>
                </a:rPr>
                <a:t>使用</a:t>
              </a:r>
              <a:r>
                <a:rPr lang="en-US" altLang="zh-CN" sz="1200" b="0" dirty="0" smtClean="0">
                  <a:latin typeface="微软雅黑" panose="020B0503020204020204" charset="-122"/>
                  <a:ea typeface="微软雅黑" panose="020B0503020204020204" charset="-122"/>
                </a:rPr>
                <a:t>IP</a:t>
              </a:r>
              <a:r>
                <a:rPr lang="zh-CN" altLang="en-US" sz="1200" b="0" dirty="0" smtClean="0">
                  <a:latin typeface="微软雅黑" panose="020B0503020204020204" charset="-122"/>
                  <a:ea typeface="微软雅黑" panose="020B0503020204020204" charset="-122"/>
                </a:rPr>
                <a:t>电话与评标专家语音沟通，通过</a:t>
              </a:r>
              <a:r>
                <a:rPr lang="en-US" altLang="zh-CN" sz="1200" b="0" dirty="0" smtClean="0">
                  <a:latin typeface="微软雅黑" panose="020B0503020204020204" charset="-122"/>
                  <a:ea typeface="微软雅黑" panose="020B0503020204020204" charset="-122"/>
                </a:rPr>
                <a:t>IP</a:t>
              </a:r>
              <a:r>
                <a:rPr lang="zh-CN" altLang="en-US" sz="1200" b="0" dirty="0" smtClean="0">
                  <a:latin typeface="微软雅黑" panose="020B0503020204020204" charset="-122"/>
                  <a:ea typeface="微软雅黑" panose="020B0503020204020204" charset="-122"/>
                </a:rPr>
                <a:t>广播可以向评标专家宣读评标纪律等服务。</a:t>
              </a:r>
              <a:endParaRPr lang="zh-CN" altLang="en-US" sz="1200" b="0" dirty="0" smtClean="0">
                <a:latin typeface="微软雅黑" panose="020B0503020204020204" charset="-122"/>
                <a:ea typeface="微软雅黑" panose="020B0503020204020204" charset="-122"/>
              </a:endParaRPr>
            </a:p>
          </p:txBody>
        </p:sp>
      </p:grpSp>
      <p:sp>
        <p:nvSpPr>
          <p:cNvPr id="21" name="五边形 20"/>
          <p:cNvSpPr/>
          <p:nvPr/>
        </p:nvSpPr>
        <p:spPr>
          <a:xfrm>
            <a:off x="3470126" y="1268879"/>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评标室</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16" name="圆角矩形 15"/>
          <p:cNvSpPr/>
          <p:nvPr/>
        </p:nvSpPr>
        <p:spPr bwMode="auto">
          <a:xfrm>
            <a:off x="4558030" y="2359025"/>
            <a:ext cx="4244340" cy="1019810"/>
          </a:xfrm>
          <a:prstGeom prst="roundRect">
            <a:avLst/>
          </a:prstGeom>
          <a:solidFill>
            <a:srgbClr val="FF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9" name="矩形 35"/>
          <p:cNvSpPr>
            <a:spLocks noChangeArrowheads="1"/>
          </p:cNvSpPr>
          <p:nvPr/>
        </p:nvSpPr>
        <p:spPr bwMode="auto">
          <a:xfrm>
            <a:off x="4853940" y="2397760"/>
            <a:ext cx="3743960" cy="645160"/>
          </a:xfrm>
          <a:prstGeom prst="rect">
            <a:avLst/>
          </a:pr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b="0" dirty="0">
                <a:latin typeface="微软雅黑" panose="020B0503020204020204" charset="-122"/>
                <a:ea typeface="微软雅黑" panose="020B0503020204020204" charset="-122"/>
              </a:rPr>
              <a:t>根据系统提示的评标服务席号码，到指定服务席位置</a:t>
            </a:r>
            <a:r>
              <a:rPr lang="zh-CN" altLang="en-US" sz="1200" b="0" dirty="0" smtClean="0">
                <a:latin typeface="微软雅黑" panose="020B0503020204020204" charset="-122"/>
                <a:ea typeface="微软雅黑" panose="020B0503020204020204" charset="-122"/>
              </a:rPr>
              <a:t>就座。</a:t>
            </a:r>
            <a:endParaRPr lang="zh-CN" altLang="en-US" sz="1200" b="0" dirty="0">
              <a:latin typeface="微软雅黑" panose="020B0503020204020204" charset="-122"/>
              <a:ea typeface="微软雅黑" panose="020B0503020204020204" charset="-122"/>
            </a:endParaRPr>
          </a:p>
        </p:txBody>
      </p:sp>
      <p:grpSp>
        <p:nvGrpSpPr>
          <p:cNvPr id="40" name="组合 39"/>
          <p:cNvGrpSpPr/>
          <p:nvPr/>
        </p:nvGrpSpPr>
        <p:grpSpPr>
          <a:xfrm>
            <a:off x="4558140" y="3434038"/>
            <a:ext cx="4266695" cy="1069340"/>
            <a:chOff x="4558140" y="3165376"/>
            <a:chExt cx="3867466" cy="1494606"/>
          </a:xfrm>
          <a:solidFill>
            <a:srgbClr val="FFAFAF"/>
          </a:solidFill>
        </p:grpSpPr>
        <p:sp>
          <p:nvSpPr>
            <p:cNvPr id="19" name="圆角矩形 18"/>
            <p:cNvSpPr/>
            <p:nvPr/>
          </p:nvSpPr>
          <p:spPr bwMode="auto">
            <a:xfrm>
              <a:off x="4558140" y="3165376"/>
              <a:ext cx="3867466" cy="149460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0" name="矩形 35"/>
            <p:cNvSpPr>
              <a:spLocks noChangeArrowheads="1"/>
            </p:cNvSpPr>
            <p:nvPr/>
          </p:nvSpPr>
          <p:spPr bwMode="auto">
            <a:xfrm>
              <a:off x="4780891" y="3304556"/>
              <a:ext cx="3623876" cy="9017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sz="1200" b="0" dirty="0" smtClean="0">
                  <a:latin typeface="微软雅黑" panose="020B0503020204020204" charset="-122"/>
                  <a:ea typeface="微软雅黑" panose="020B0503020204020204" charset="-122"/>
                </a:rPr>
                <a:t>服务席电话号码是评标专家与招标代理联系的重要途</a:t>
              </a:r>
              <a:endParaRPr lang="zh-CN" sz="1200" b="0" dirty="0" smtClean="0">
                <a:latin typeface="微软雅黑" panose="020B0503020204020204" charset="-122"/>
                <a:ea typeface="微软雅黑" panose="020B0503020204020204" charset="-122"/>
              </a:endParaRPr>
            </a:p>
            <a:p>
              <a:pPr>
                <a:lnSpc>
                  <a:spcPct val="150000"/>
                </a:lnSpc>
              </a:pPr>
              <a:r>
                <a:rPr lang="zh-CN" sz="1200" b="0" dirty="0" smtClean="0">
                  <a:latin typeface="微软雅黑" panose="020B0503020204020204" charset="-122"/>
                  <a:ea typeface="微软雅黑" panose="020B0503020204020204" charset="-122"/>
                </a:rPr>
                <a:t>径，开标结束后请保持服务席工作人员到岗。</a:t>
              </a:r>
              <a:endParaRPr lang="zh-CN" sz="1200" b="0" dirty="0" smtClean="0">
                <a:latin typeface="微软雅黑" panose="020B0503020204020204" charset="-122"/>
                <a:ea typeface="微软雅黑" panose="020B0503020204020204" charset="-122"/>
              </a:endParaRPr>
            </a:p>
          </p:txBody>
        </p:sp>
      </p:grpSp>
      <p:sp>
        <p:nvSpPr>
          <p:cNvPr id="22" name="五边形 21"/>
          <p:cNvSpPr/>
          <p:nvPr/>
        </p:nvSpPr>
        <p:spPr>
          <a:xfrm>
            <a:off x="3470126" y="256986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服务席号</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23" name="五边形 22"/>
          <p:cNvSpPr/>
          <p:nvPr/>
        </p:nvSpPr>
        <p:spPr>
          <a:xfrm>
            <a:off x="3462982" y="37345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服务席电话</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2" name="燕尾形 1"/>
          <p:cNvSpPr/>
          <p:nvPr/>
        </p:nvSpPr>
        <p:spPr bwMode="auto">
          <a:xfrm>
            <a:off x="899592" y="1864663"/>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28" name="燕尾形 27"/>
          <p:cNvSpPr/>
          <p:nvPr/>
        </p:nvSpPr>
        <p:spPr bwMode="auto">
          <a:xfrm>
            <a:off x="539552" y="2065716"/>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4" name="TextBox 3"/>
          <p:cNvSpPr txBox="1"/>
          <p:nvPr/>
        </p:nvSpPr>
        <p:spPr>
          <a:xfrm>
            <a:off x="1475767" y="2066880"/>
            <a:ext cx="640080" cy="92202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charset="-122"/>
              </a:rPr>
              <a:t>新增</a:t>
            </a:r>
            <a:endParaRPr lang="zh-CN" kern="0" dirty="0" smtClean="0">
              <a:solidFill>
                <a:srgbClr val="F8F8F8"/>
              </a:solidFill>
              <a:ea typeface="微软雅黑" panose="020B0503020204020204" charset="-122"/>
            </a:endParaRPr>
          </a:p>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charset="-122"/>
              </a:rPr>
              <a:t>内容</a:t>
            </a:r>
            <a:endParaRPr lang="zh-CN" kern="0" dirty="0">
              <a:solidFill>
                <a:srgbClr val="F8F8F8"/>
              </a:solidFill>
              <a:ea typeface="微软雅黑" panose="020B0503020204020204" charset="-122"/>
            </a:endParaRPr>
          </a:p>
        </p:txBody>
      </p:sp>
      <p:cxnSp>
        <p:nvCxnSpPr>
          <p:cNvPr id="10" name="直接箭头连接符 9"/>
          <p:cNvCxnSpPr>
            <a:stCxn id="2" idx="3"/>
            <a:endCxn id="21" idx="1"/>
          </p:cNvCxnSpPr>
          <p:nvPr/>
        </p:nvCxnSpPr>
        <p:spPr bwMode="auto">
          <a:xfrm flipV="1">
            <a:off x="2446586" y="1482511"/>
            <a:ext cx="1023620" cy="108458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a:stCxn id="2" idx="3"/>
            <a:endCxn id="22" idx="1"/>
          </p:cNvCxnSpPr>
          <p:nvPr/>
        </p:nvCxnSpPr>
        <p:spPr bwMode="auto">
          <a:xfrm>
            <a:off x="2446586" y="2567091"/>
            <a:ext cx="1023620" cy="21590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a:stCxn id="2" idx="3"/>
            <a:endCxn id="23" idx="1"/>
          </p:cNvCxnSpPr>
          <p:nvPr/>
        </p:nvCxnSpPr>
        <p:spPr bwMode="auto">
          <a:xfrm>
            <a:off x="2446586" y="2567091"/>
            <a:ext cx="1016635" cy="138049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开标阶段</a:t>
            </a:r>
            <a:endParaRPr lang="zh-CN" altLang="en-US" sz="2800" i="0" dirty="0">
              <a:latin typeface="微软雅黑" panose="020B0503020204020204" charset="-122"/>
              <a:ea typeface="微软雅黑" panose="020B0503020204020204" charset="-122"/>
            </a:endParaRPr>
          </a:p>
        </p:txBody>
      </p:sp>
      <p:pic>
        <p:nvPicPr>
          <p:cNvPr id="29" name="图片 4" descr="IMG_256"/>
          <p:cNvPicPr/>
          <p:nvPr>
            <p:custDataLst>
              <p:tags r:id="rId1"/>
            </p:custDataLst>
          </p:nvPr>
        </p:nvPicPr>
        <p:blipFill>
          <a:blip r:embed="rId2"/>
          <a:srcRect l="-169"/>
          <a:stretch>
            <a:fillRect/>
          </a:stretch>
        </p:blipFill>
        <p:spPr>
          <a:xfrm>
            <a:off x="395605" y="843915"/>
            <a:ext cx="8634730" cy="2418080"/>
          </a:xfrm>
          <a:prstGeom prst="rect">
            <a:avLst/>
          </a:prstGeom>
          <a:noFill/>
          <a:ln w="9525">
            <a:noFill/>
          </a:ln>
        </p:spPr>
      </p:pic>
      <p:sp>
        <p:nvSpPr>
          <p:cNvPr id="74" name="TextBox 73"/>
          <p:cNvSpPr txBox="1"/>
          <p:nvPr>
            <p:custDataLst>
              <p:tags r:id="rId3"/>
            </p:custDataLst>
          </p:nvPr>
        </p:nvSpPr>
        <p:spPr>
          <a:xfrm>
            <a:off x="467360" y="3796030"/>
            <a:ext cx="8505825" cy="968375"/>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zh-CN" altLang="en-US" sz="1400" b="0" dirty="0">
                <a:solidFill>
                  <a:srgbClr val="2B2A30"/>
                </a:solidFill>
                <a:latin typeface="微软雅黑" panose="020B0503020204020204" charset="-122"/>
                <a:ea typeface="微软雅黑" panose="020B0503020204020204" charset="-122"/>
              </a:rPr>
              <a:t>场所预约后系统自动为项目分配服务席，开标当天展示项目对应的</a:t>
            </a:r>
            <a:r>
              <a:rPr lang="zh-CN" altLang="en-US" sz="1400" b="0" dirty="0">
                <a:solidFill>
                  <a:srgbClr val="C00000"/>
                </a:solidFill>
                <a:latin typeface="微软雅黑" panose="020B0503020204020204" charset="-122"/>
                <a:ea typeface="微软雅黑" panose="020B0503020204020204" charset="-122"/>
              </a:rPr>
              <a:t>评标室</a:t>
            </a:r>
            <a:r>
              <a:rPr lang="zh-CN" altLang="en-US" sz="1400" b="0" dirty="0">
                <a:solidFill>
                  <a:srgbClr val="2B2A30"/>
                </a:solidFill>
                <a:latin typeface="微软雅黑" panose="020B0503020204020204" charset="-122"/>
                <a:ea typeface="微软雅黑" panose="020B0503020204020204" charset="-122"/>
              </a:rPr>
              <a:t>、</a:t>
            </a:r>
            <a:r>
              <a:rPr lang="zh-CN" altLang="en-US" sz="1400" b="0" dirty="0">
                <a:solidFill>
                  <a:srgbClr val="C00000"/>
                </a:solidFill>
                <a:latin typeface="微软雅黑" panose="020B0503020204020204" charset="-122"/>
                <a:ea typeface="微软雅黑" panose="020B0503020204020204" charset="-122"/>
              </a:rPr>
              <a:t>服务席</a:t>
            </a:r>
            <a:r>
              <a:rPr lang="zh-CN" altLang="en-US" sz="1400" b="0" dirty="0">
                <a:solidFill>
                  <a:srgbClr val="2B2A30"/>
                </a:solidFill>
                <a:latin typeface="微软雅黑" panose="020B0503020204020204" charset="-122"/>
                <a:ea typeface="微软雅黑" panose="020B0503020204020204" charset="-122"/>
              </a:rPr>
              <a:t>号及</a:t>
            </a:r>
            <a:r>
              <a:rPr lang="zh-CN" altLang="en-US" sz="1400" b="0" dirty="0">
                <a:solidFill>
                  <a:srgbClr val="C00000"/>
                </a:solidFill>
                <a:latin typeface="微软雅黑" panose="020B0503020204020204" charset="-122"/>
                <a:ea typeface="微软雅黑" panose="020B0503020204020204" charset="-122"/>
              </a:rPr>
              <a:t>电话号码</a:t>
            </a:r>
            <a:endParaRPr lang="zh-CN" altLang="en-US" sz="1400" b="0" dirty="0">
              <a:solidFill>
                <a:srgbClr val="C00000"/>
              </a:solidFill>
              <a:latin typeface="微软雅黑" panose="020B0503020204020204" charset="-122"/>
              <a:ea typeface="微软雅黑" panose="020B0503020204020204" charset="-122"/>
            </a:endParaRPr>
          </a:p>
          <a:p>
            <a:pPr marL="0" indent="0">
              <a:lnSpc>
                <a:spcPct val="150000"/>
              </a:lnSpc>
              <a:buNone/>
            </a:pPr>
            <a:r>
              <a:rPr lang="zh-CN" altLang="en-US" sz="1200" dirty="0" smtClean="0">
                <a:solidFill>
                  <a:schemeClr val="tx1"/>
                </a:solidFill>
                <a:latin typeface="仿宋" panose="02010609060101010101" charset="-122"/>
                <a:ea typeface="仿宋" panose="02010609060101010101" charset="-122"/>
                <a:cs typeface="仿宋" panose="02010609060101010101" charset="-122"/>
              </a:rPr>
              <a:t>系统向代理展示评标室</a:t>
            </a:r>
            <a:r>
              <a:rPr lang="en-US" altLang="zh-CN" sz="1200" dirty="0" smtClean="0">
                <a:solidFill>
                  <a:schemeClr val="tx1"/>
                </a:solidFill>
                <a:latin typeface="仿宋" panose="02010609060101010101" charset="-122"/>
                <a:ea typeface="仿宋" panose="02010609060101010101" charset="-122"/>
                <a:cs typeface="仿宋" panose="02010609060101010101" charset="-122"/>
              </a:rPr>
              <a:t>IP</a:t>
            </a:r>
            <a:r>
              <a:rPr lang="zh-CN" altLang="en-US" sz="1200" dirty="0" smtClean="0">
                <a:solidFill>
                  <a:schemeClr val="tx1"/>
                </a:solidFill>
                <a:latin typeface="仿宋" panose="02010609060101010101" charset="-122"/>
                <a:ea typeface="仿宋" panose="02010609060101010101" charset="-122"/>
                <a:cs typeface="仿宋" panose="02010609060101010101" charset="-122"/>
              </a:rPr>
              <a:t>电话号码和</a:t>
            </a:r>
            <a:r>
              <a:rPr lang="en-US" altLang="zh-CN" sz="1200" dirty="0" smtClean="0">
                <a:solidFill>
                  <a:schemeClr val="tx1"/>
                </a:solidFill>
                <a:latin typeface="仿宋" panose="02010609060101010101" charset="-122"/>
                <a:ea typeface="仿宋" panose="02010609060101010101" charset="-122"/>
                <a:cs typeface="仿宋" panose="02010609060101010101" charset="-122"/>
              </a:rPr>
              <a:t>IP</a:t>
            </a:r>
            <a:r>
              <a:rPr lang="zh-CN" altLang="en-US" sz="1200" dirty="0" smtClean="0">
                <a:solidFill>
                  <a:schemeClr val="tx1"/>
                </a:solidFill>
                <a:latin typeface="仿宋" panose="02010609060101010101" charset="-122"/>
                <a:ea typeface="仿宋" panose="02010609060101010101" charset="-122"/>
                <a:cs typeface="仿宋" panose="02010609060101010101" charset="-122"/>
              </a:rPr>
              <a:t>广播号码，远程异地评标室因每个机位配备一个</a:t>
            </a:r>
            <a:r>
              <a:rPr lang="en-US" altLang="zh-CN" sz="1200" dirty="0" smtClean="0">
                <a:solidFill>
                  <a:schemeClr val="tx1"/>
                </a:solidFill>
                <a:latin typeface="仿宋" panose="02010609060101010101" charset="-122"/>
                <a:ea typeface="仿宋" panose="02010609060101010101" charset="-122"/>
                <a:cs typeface="仿宋" panose="02010609060101010101" charset="-122"/>
              </a:rPr>
              <a:t>IP</a:t>
            </a:r>
            <a:r>
              <a:rPr lang="zh-CN" altLang="en-US" sz="1200" dirty="0" smtClean="0">
                <a:solidFill>
                  <a:schemeClr val="tx1"/>
                </a:solidFill>
                <a:latin typeface="仿宋" panose="02010609060101010101" charset="-122"/>
                <a:ea typeface="仿宋" panose="02010609060101010101" charset="-122"/>
                <a:cs typeface="仿宋" panose="02010609060101010101" charset="-122"/>
              </a:rPr>
              <a:t>电话，评标室为远程异地评标室的系统将展示多个</a:t>
            </a:r>
            <a:r>
              <a:rPr lang="en-US" altLang="zh-CN" sz="1200" dirty="0" smtClean="0">
                <a:solidFill>
                  <a:schemeClr val="tx1"/>
                </a:solidFill>
                <a:latin typeface="仿宋" panose="02010609060101010101" charset="-122"/>
                <a:ea typeface="仿宋" panose="02010609060101010101" charset="-122"/>
                <a:cs typeface="仿宋" panose="02010609060101010101" charset="-122"/>
              </a:rPr>
              <a:t>IP</a:t>
            </a:r>
            <a:r>
              <a:rPr lang="zh-CN" altLang="en-US" sz="1200" dirty="0" smtClean="0">
                <a:solidFill>
                  <a:schemeClr val="tx1"/>
                </a:solidFill>
                <a:latin typeface="仿宋" panose="02010609060101010101" charset="-122"/>
                <a:ea typeface="仿宋" panose="02010609060101010101" charset="-122"/>
                <a:cs typeface="仿宋" panose="02010609060101010101" charset="-122"/>
              </a:rPr>
              <a:t>电话号码。</a:t>
            </a:r>
            <a:endParaRPr lang="zh-CN" altLang="en-US" sz="1200" dirty="0" smtClean="0">
              <a:solidFill>
                <a:schemeClr val="tx1"/>
              </a:solidFill>
              <a:latin typeface="仿宋" panose="02010609060101010101" charset="-122"/>
              <a:ea typeface="仿宋" panose="02010609060101010101" charset="-122"/>
              <a:cs typeface="仿宋" panose="02010609060101010101" charset="-122"/>
            </a:endParaRPr>
          </a:p>
        </p:txBody>
      </p:sp>
      <p:pic>
        <p:nvPicPr>
          <p:cNvPr id="100" name="图片 99"/>
          <p:cNvPicPr/>
          <p:nvPr/>
        </p:nvPicPr>
        <p:blipFill>
          <a:blip r:embed="rId4"/>
          <a:stretch>
            <a:fillRect/>
          </a:stretch>
        </p:blipFill>
        <p:spPr>
          <a:xfrm>
            <a:off x="396240" y="839470"/>
            <a:ext cx="5556250" cy="25831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4" name="组合 63"/>
          <p:cNvGrpSpPr/>
          <p:nvPr/>
        </p:nvGrpSpPr>
        <p:grpSpPr>
          <a:xfrm>
            <a:off x="1163841" y="893535"/>
            <a:ext cx="7072312" cy="3482975"/>
            <a:chOff x="1358950" y="1173758"/>
            <a:chExt cx="7072312" cy="3482975"/>
          </a:xfrm>
        </p:grpSpPr>
        <p:sp>
          <p:nvSpPr>
            <p:cNvPr id="65"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66"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grpSp>
      <p:sp>
        <p:nvSpPr>
          <p:cNvPr id="67" name="Freeform 6"/>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68" name="Freeform 7"/>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DE0000"/>
          </a:solidFill>
          <a:ln w="25400">
            <a:solidFill>
              <a:srgbClr val="D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lt1"/>
              </a:solidFill>
              <a:latin typeface="+mn-lt"/>
              <a:ea typeface="+mn-ea"/>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70" name="TextBox 69"/>
          <p:cNvSpPr txBox="1"/>
          <p:nvPr/>
        </p:nvSpPr>
        <p:spPr>
          <a:xfrm>
            <a:off x="1683547" y="864839"/>
            <a:ext cx="698793" cy="1322070"/>
          </a:xfrm>
          <a:prstGeom prst="rect">
            <a:avLst/>
          </a:prstGeom>
          <a:noFill/>
        </p:spPr>
        <p:txBody>
          <a:bodyPr wrap="square" rtlCol="0">
            <a:spAutoFit/>
          </a:bodyPr>
          <a:lstStyle/>
          <a:p>
            <a:r>
              <a:rPr lang="en-US" altLang="zh-CN" sz="8000" b="1" dirty="0">
                <a:solidFill>
                  <a:srgbClr val="F8F8F8"/>
                </a:solidFill>
                <a:latin typeface="微软雅黑" panose="020B0503020204020204" charset="-122"/>
                <a:ea typeface="微软雅黑" panose="020B0503020204020204" charset="-122"/>
              </a:rPr>
              <a:t>2</a:t>
            </a:r>
            <a:endParaRPr lang="en-US" altLang="zh-CN" sz="8000" b="1" dirty="0">
              <a:solidFill>
                <a:srgbClr val="F8F8F8"/>
              </a:solidFill>
              <a:latin typeface="微软雅黑" panose="020B0503020204020204" charset="-122"/>
              <a:ea typeface="微软雅黑" panose="020B0503020204020204" charset="-122"/>
            </a:endParaRPr>
          </a:p>
        </p:txBody>
      </p:sp>
      <p:sp>
        <p:nvSpPr>
          <p:cNvPr id="71" name="TextBox 70"/>
          <p:cNvSpPr txBox="1"/>
          <p:nvPr/>
        </p:nvSpPr>
        <p:spPr>
          <a:xfrm>
            <a:off x="3195761" y="1264949"/>
            <a:ext cx="4969272" cy="583565"/>
          </a:xfrm>
          <a:prstGeom prst="rect">
            <a:avLst/>
          </a:prstGeom>
          <a:noFill/>
        </p:spPr>
        <p:txBody>
          <a:bodyPr wrap="square" rtlCol="0">
            <a:spAutoFit/>
          </a:bodyPr>
          <a:lstStyle/>
          <a:p>
            <a:r>
              <a:rPr lang="zh-CN" altLang="en-US" sz="3200" b="0" dirty="0" smtClean="0">
                <a:latin typeface="+mj-ea"/>
                <a:ea typeface="+mj-ea"/>
              </a:rPr>
              <a:t>评标阶段</a:t>
            </a:r>
            <a:endParaRPr lang="zh-CN" altLang="en-US" sz="3200" b="0" dirty="0" smtClean="0">
              <a:latin typeface="+mj-ea"/>
              <a:ea typeface="+mj-ea"/>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a:solidFill>
                  <a:srgbClr val="FFFFFF"/>
                </a:solidFill>
                <a:latin typeface="微软雅黑" panose="020B0503020204020204" charset="-122"/>
                <a:ea typeface="微软雅黑" panose="020B0503020204020204" charset="-122"/>
              </a:rPr>
              <a:t>Part</a:t>
            </a:r>
            <a:endParaRPr lang="zh-CN" altLang="zh-CN" dirty="0">
              <a:solidFill>
                <a:srgbClr val="FEAE01"/>
              </a:solidFill>
              <a:latin typeface="微软雅黑" panose="020B0503020204020204" charset="-122"/>
              <a:ea typeface="微软雅黑" panose="020B0503020204020204" charset="-122"/>
            </a:endParaRPr>
          </a:p>
        </p:txBody>
      </p:sp>
      <p:sp>
        <p:nvSpPr>
          <p:cNvPr id="74" name="TextBox 73"/>
          <p:cNvSpPr txBox="1"/>
          <p:nvPr/>
        </p:nvSpPr>
        <p:spPr>
          <a:xfrm>
            <a:off x="3203326" y="2499976"/>
            <a:ext cx="3881587" cy="1383665"/>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zh-CN" altLang="en-US" sz="1400" b="0" dirty="0">
                <a:solidFill>
                  <a:srgbClr val="2B2A30"/>
                </a:solidFill>
                <a:latin typeface="微软雅黑" panose="020B0503020204020204" charset="-122"/>
                <a:ea typeface="微软雅黑" panose="020B0503020204020204" charset="-122"/>
              </a:rPr>
              <a:t>与评标专家语音沟通；</a:t>
            </a:r>
            <a:endParaRPr lang="en-US" altLang="zh-CN" sz="1400" b="0" dirty="0">
              <a:solidFill>
                <a:srgbClr val="2B2A30"/>
              </a:solidFill>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charset="-122"/>
                <a:ea typeface="微软雅黑" panose="020B0503020204020204" charset="-122"/>
              </a:rPr>
              <a:t>查看评标室监控视频；</a:t>
            </a:r>
            <a:endParaRPr lang="zh-CN" altLang="en-US" sz="1400" b="0" dirty="0" smtClean="0">
              <a:solidFill>
                <a:srgbClr val="2B2A30"/>
              </a:solidFill>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charset="-122"/>
                <a:ea typeface="微软雅黑" panose="020B0503020204020204" charset="-122"/>
              </a:rPr>
              <a:t>评标专家名单打印与补抽；</a:t>
            </a:r>
            <a:endParaRPr lang="en-US" altLang="zh-CN" sz="1400" b="0" dirty="0" smtClean="0">
              <a:solidFill>
                <a:srgbClr val="2B2A30"/>
              </a:solidFill>
              <a:latin typeface="微软雅黑" panose="020B0503020204020204" charset="-122"/>
              <a:ea typeface="微软雅黑" panose="020B0503020204020204" charset="-122"/>
            </a:endParaRPr>
          </a:p>
          <a:p>
            <a:pPr marL="285750" indent="-285750">
              <a:lnSpc>
                <a:spcPct val="150000"/>
              </a:lnSpc>
              <a:buFont typeface="Wingdings" panose="05000000000000000000" pitchFamily="2" charset="2"/>
              <a:buChar char="n"/>
            </a:pPr>
            <a:r>
              <a:rPr lang="zh-CN" altLang="en-US" sz="1400" b="0" dirty="0" smtClean="0">
                <a:solidFill>
                  <a:srgbClr val="2B2A30"/>
                </a:solidFill>
                <a:latin typeface="微软雅黑" panose="020B0503020204020204" charset="-122"/>
                <a:ea typeface="微软雅黑" panose="020B0503020204020204" charset="-122"/>
              </a:rPr>
              <a:t>下载评标报告；</a:t>
            </a:r>
            <a:endParaRPr lang="zh-CN" altLang="en-US" sz="1400" b="0" dirty="0" smtClean="0">
              <a:solidFill>
                <a:srgbClr val="2B2A3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评标阶段</a:t>
            </a:r>
            <a:endParaRPr lang="zh-CN" altLang="en-US" sz="2800" i="0" dirty="0">
              <a:latin typeface="微软雅黑" panose="020B0503020204020204" charset="-122"/>
              <a:ea typeface="微软雅黑" panose="020B0503020204020204" charset="-122"/>
            </a:endParaRPr>
          </a:p>
        </p:txBody>
      </p:sp>
      <p:pic>
        <p:nvPicPr>
          <p:cNvPr id="35" name="图片 9" descr="IMG_256"/>
          <p:cNvPicPr/>
          <p:nvPr>
            <p:custDataLst>
              <p:tags r:id="rId2"/>
            </p:custDataLst>
          </p:nvPr>
        </p:nvPicPr>
        <p:blipFill>
          <a:blip r:embed="rId3"/>
          <a:stretch>
            <a:fillRect/>
          </a:stretch>
        </p:blipFill>
        <p:spPr>
          <a:xfrm>
            <a:off x="539750" y="843280"/>
            <a:ext cx="3973195" cy="2557780"/>
          </a:xfrm>
          <a:prstGeom prst="rect">
            <a:avLst/>
          </a:prstGeom>
          <a:noFill/>
          <a:ln w="9525">
            <a:noFill/>
          </a:ln>
        </p:spPr>
      </p:pic>
      <p:sp>
        <p:nvSpPr>
          <p:cNvPr id="2" name="文本框 1"/>
          <p:cNvSpPr txBox="1"/>
          <p:nvPr/>
        </p:nvSpPr>
        <p:spPr>
          <a:xfrm>
            <a:off x="323850" y="3512185"/>
            <a:ext cx="8582025" cy="524510"/>
          </a:xfrm>
          <a:prstGeom prst="rect">
            <a:avLst/>
          </a:prstGeom>
          <a:noFill/>
        </p:spPr>
        <p:txBody>
          <a:bodyPr wrap="square" rtlCol="0" anchor="t">
            <a:noAutofit/>
          </a:bodyPr>
          <a:lstStyle/>
          <a:p>
            <a:r>
              <a:rPr lang="en-US" altLang="zh-CN" sz="1400">
                <a:latin typeface="微软雅黑" panose="020B0503020204020204" charset="-122"/>
                <a:ea typeface="微软雅黑" panose="020B0503020204020204" charset="-122"/>
                <a:cs typeface="微软雅黑" panose="020B0503020204020204" charset="-122"/>
              </a:rPr>
              <a:t>IP</a:t>
            </a:r>
            <a:r>
              <a:rPr lang="zh-CN" altLang="en-US" sz="1400">
                <a:latin typeface="微软雅黑" panose="020B0503020204020204" charset="-122"/>
                <a:ea typeface="微软雅黑" panose="020B0503020204020204" charset="-122"/>
                <a:cs typeface="微软雅黑" panose="020B0503020204020204" charset="-122"/>
              </a:rPr>
              <a:t>电话语音沟通：</a:t>
            </a:r>
            <a:r>
              <a:rPr lang="en-US" altLang="zh-CN" sz="1400" b="0">
                <a:latin typeface="微软雅黑" panose="020B0503020204020204" charset="-122"/>
                <a:ea typeface="微软雅黑" panose="020B0503020204020204" charset="-122"/>
                <a:cs typeface="微软雅黑" panose="020B0503020204020204" charset="-122"/>
              </a:rPr>
              <a:t> </a:t>
            </a:r>
            <a:r>
              <a:rPr lang="zh-CN" altLang="en-US" sz="1400" b="0">
                <a:latin typeface="微软雅黑" panose="020B0503020204020204" charset="-122"/>
                <a:ea typeface="微软雅黑" panose="020B0503020204020204" charset="-122"/>
                <a:cs typeface="微软雅黑" panose="020B0503020204020204" charset="-122"/>
              </a:rPr>
              <a:t>招标代理人员与评标专家通过</a:t>
            </a:r>
            <a:r>
              <a:rPr lang="en-US" altLang="zh-CN" sz="1400" b="0">
                <a:latin typeface="微软雅黑" panose="020B0503020204020204" charset="-122"/>
                <a:ea typeface="微软雅黑" panose="020B0503020204020204" charset="-122"/>
                <a:cs typeface="微软雅黑" panose="020B0503020204020204" charset="-122"/>
              </a:rPr>
              <a:t>IP</a:t>
            </a:r>
            <a:r>
              <a:rPr lang="zh-CN" altLang="en-US" sz="1400" b="0">
                <a:latin typeface="微软雅黑" panose="020B0503020204020204" charset="-122"/>
                <a:ea typeface="微软雅黑" panose="020B0503020204020204" charset="-122"/>
                <a:cs typeface="微软雅黑" panose="020B0503020204020204" charset="-122"/>
              </a:rPr>
              <a:t>电话进行语音沟通，提供评标相关服务。远程异地评标室每个专家机位均配备一部</a:t>
            </a:r>
            <a:r>
              <a:rPr lang="en-US" altLang="zh-CN" sz="1400" b="0">
                <a:latin typeface="微软雅黑" panose="020B0503020204020204" charset="-122"/>
                <a:ea typeface="微软雅黑" panose="020B0503020204020204" charset="-122"/>
                <a:cs typeface="微软雅黑" panose="020B0503020204020204" charset="-122"/>
              </a:rPr>
              <a:t>IP</a:t>
            </a:r>
            <a:r>
              <a:rPr lang="zh-CN" altLang="en-US" sz="1400" b="0">
                <a:latin typeface="微软雅黑" panose="020B0503020204020204" charset="-122"/>
                <a:ea typeface="微软雅黑" panose="020B0503020204020204" charset="-122"/>
                <a:cs typeface="微软雅黑" panose="020B0503020204020204" charset="-122"/>
              </a:rPr>
              <a:t>电话，其他评标室每个房间配备一部</a:t>
            </a:r>
            <a:r>
              <a:rPr lang="en-US" altLang="zh-CN" sz="1400" b="0">
                <a:latin typeface="微软雅黑" panose="020B0503020204020204" charset="-122"/>
                <a:ea typeface="微软雅黑" panose="020B0503020204020204" charset="-122"/>
                <a:cs typeface="微软雅黑" panose="020B0503020204020204" charset="-122"/>
              </a:rPr>
              <a:t>IP</a:t>
            </a:r>
            <a:r>
              <a:rPr lang="zh-CN" altLang="en-US" sz="1400" b="0">
                <a:latin typeface="微软雅黑" panose="020B0503020204020204" charset="-122"/>
                <a:ea typeface="微软雅黑" panose="020B0503020204020204" charset="-122"/>
                <a:cs typeface="微软雅黑" panose="020B0503020204020204" charset="-122"/>
              </a:rPr>
              <a:t>电话。</a:t>
            </a:r>
            <a:endParaRPr lang="zh-CN" altLang="en-US" sz="1400" b="0">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1764030" y="3184525"/>
            <a:ext cx="1656715" cy="328295"/>
          </a:xfrm>
          <a:prstGeom prst="rect">
            <a:avLst/>
          </a:prstGeom>
          <a:solidFill>
            <a:schemeClr val="bg2">
              <a:lumMod val="75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代理服务席</a:t>
            </a: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pic>
        <p:nvPicPr>
          <p:cNvPr id="5" name="图片 4"/>
          <p:cNvPicPr>
            <a:picLocks noChangeAspect="1"/>
          </p:cNvPicPr>
          <p:nvPr/>
        </p:nvPicPr>
        <p:blipFill>
          <a:blip r:embed="rId4"/>
          <a:stretch>
            <a:fillRect/>
          </a:stretch>
        </p:blipFill>
        <p:spPr>
          <a:xfrm>
            <a:off x="4572000" y="843280"/>
            <a:ext cx="3914140" cy="2557780"/>
          </a:xfrm>
          <a:prstGeom prst="rect">
            <a:avLst/>
          </a:prstGeom>
        </p:spPr>
      </p:pic>
      <p:pic>
        <p:nvPicPr>
          <p:cNvPr id="8" name="图片 7"/>
          <p:cNvPicPr/>
          <p:nvPr/>
        </p:nvPicPr>
        <p:blipFill>
          <a:blip r:embed="rId5"/>
          <a:srcRect/>
          <a:stretch>
            <a:fillRect/>
          </a:stretch>
        </p:blipFill>
        <p:spPr>
          <a:xfrm>
            <a:off x="4572635" y="843280"/>
            <a:ext cx="3913200" cy="2556000"/>
          </a:xfrm>
          <a:prstGeom prst="rect">
            <a:avLst/>
          </a:prstGeom>
        </p:spPr>
      </p:pic>
      <p:sp>
        <p:nvSpPr>
          <p:cNvPr id="6" name="矩形 5"/>
          <p:cNvSpPr/>
          <p:nvPr>
            <p:custDataLst>
              <p:tags r:id="rId6"/>
            </p:custDataLst>
          </p:nvPr>
        </p:nvSpPr>
        <p:spPr>
          <a:xfrm>
            <a:off x="5652135" y="3154680"/>
            <a:ext cx="1656715" cy="341630"/>
          </a:xfrm>
          <a:prstGeom prst="rect">
            <a:avLst/>
          </a:prstGeom>
          <a:solidFill>
            <a:schemeClr val="bg2">
              <a:lumMod val="75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评标专家席位</a:t>
            </a: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评标阶段</a:t>
            </a:r>
            <a:endParaRPr lang="zh-CN" altLang="en-US" sz="2800" i="0" dirty="0">
              <a:latin typeface="微软雅黑" panose="020B0503020204020204" charset="-122"/>
              <a:ea typeface="微软雅黑" panose="020B0503020204020204" charset="-122"/>
            </a:endParaRPr>
          </a:p>
        </p:txBody>
      </p:sp>
      <p:pic>
        <p:nvPicPr>
          <p:cNvPr id="35" name="图片 9" descr="IMG_256"/>
          <p:cNvPicPr/>
          <p:nvPr>
            <p:custDataLst>
              <p:tags r:id="rId2"/>
            </p:custDataLst>
          </p:nvPr>
        </p:nvPicPr>
        <p:blipFill>
          <a:blip r:embed="rId3"/>
          <a:stretch>
            <a:fillRect/>
          </a:stretch>
        </p:blipFill>
        <p:spPr>
          <a:xfrm>
            <a:off x="476885" y="796925"/>
            <a:ext cx="4388485" cy="2637155"/>
          </a:xfrm>
          <a:prstGeom prst="rect">
            <a:avLst/>
          </a:prstGeom>
          <a:noFill/>
          <a:ln w="9525">
            <a:noFill/>
          </a:ln>
        </p:spPr>
      </p:pic>
      <p:sp>
        <p:nvSpPr>
          <p:cNvPr id="2" name="文本框 1"/>
          <p:cNvSpPr txBox="1"/>
          <p:nvPr/>
        </p:nvSpPr>
        <p:spPr>
          <a:xfrm>
            <a:off x="323850" y="3435985"/>
            <a:ext cx="8366125" cy="481965"/>
          </a:xfrm>
          <a:prstGeom prst="rect">
            <a:avLst/>
          </a:prstGeom>
          <a:noFill/>
        </p:spPr>
        <p:txBody>
          <a:bodyPr wrap="square" rtlCol="0" anchor="t">
            <a:noAutofit/>
          </a:bodyPr>
          <a:lstStyle/>
          <a:p>
            <a:r>
              <a:rPr lang="en-US" altLang="zh-CN" sz="1400">
                <a:latin typeface="微软雅黑" panose="020B0503020204020204" charset="-122"/>
                <a:ea typeface="微软雅黑" panose="020B0503020204020204" charset="-122"/>
                <a:cs typeface="微软雅黑" panose="020B0503020204020204" charset="-122"/>
              </a:rPr>
              <a:t>IP</a:t>
            </a:r>
            <a:r>
              <a:rPr lang="zh-CN" altLang="en-US" sz="1400">
                <a:latin typeface="微软雅黑" panose="020B0503020204020204" charset="-122"/>
                <a:ea typeface="微软雅黑" panose="020B0503020204020204" charset="-122"/>
                <a:cs typeface="微软雅黑" panose="020B0503020204020204" charset="-122"/>
              </a:rPr>
              <a:t>广播语音通知：</a:t>
            </a:r>
            <a:endParaRPr lang="zh-CN" altLang="en-US" sz="1400">
              <a:latin typeface="微软雅黑" panose="020B0503020204020204" charset="-122"/>
              <a:ea typeface="微软雅黑" panose="020B0503020204020204" charset="-122"/>
              <a:cs typeface="微软雅黑" panose="020B0503020204020204" charset="-122"/>
            </a:endParaRPr>
          </a:p>
          <a:p>
            <a:r>
              <a:rPr lang="en-US" altLang="zh-CN" sz="1400" b="0">
                <a:latin typeface="微软雅黑" panose="020B0503020204020204" charset="-122"/>
                <a:ea typeface="微软雅黑" panose="020B0503020204020204" charset="-122"/>
                <a:cs typeface="微软雅黑" panose="020B0503020204020204" charset="-122"/>
              </a:rPr>
              <a:t>  </a:t>
            </a:r>
            <a:r>
              <a:rPr lang="zh-CN" altLang="en-US" sz="1400" b="0">
                <a:latin typeface="微软雅黑" panose="020B0503020204020204" charset="-122"/>
                <a:ea typeface="微软雅黑" panose="020B0503020204020204" charset="-122"/>
                <a:cs typeface="微软雅黑" panose="020B0503020204020204" charset="-122"/>
              </a:rPr>
              <a:t>招标代理人员通过拨打评标室</a:t>
            </a:r>
            <a:r>
              <a:rPr lang="en-US" altLang="zh-CN" sz="1400" b="0">
                <a:latin typeface="微软雅黑" panose="020B0503020204020204" charset="-122"/>
                <a:ea typeface="微软雅黑" panose="020B0503020204020204" charset="-122"/>
                <a:cs typeface="微软雅黑" panose="020B0503020204020204" charset="-122"/>
              </a:rPr>
              <a:t>IP</a:t>
            </a:r>
            <a:r>
              <a:rPr lang="zh-CN" altLang="en-US" sz="1400" b="0">
                <a:latin typeface="微软雅黑" panose="020B0503020204020204" charset="-122"/>
                <a:ea typeface="微软雅黑" panose="020B0503020204020204" charset="-122"/>
                <a:cs typeface="微软雅黑" panose="020B0503020204020204" charset="-122"/>
              </a:rPr>
              <a:t>广播号码，可以</a:t>
            </a:r>
            <a:r>
              <a:rPr lang="zh-CN" sz="1400" b="0">
                <a:latin typeface="微软雅黑" panose="020B0503020204020204" charset="-122"/>
                <a:ea typeface="微软雅黑" panose="020B0503020204020204" charset="-122"/>
                <a:cs typeface="微软雅黑" panose="020B0503020204020204" charset="-122"/>
              </a:rPr>
              <a:t>向评标专家宣读评标纪律、通知取餐等相关服务</a:t>
            </a:r>
            <a:r>
              <a:rPr lang="zh-CN" altLang="en-US" sz="1400" b="0">
                <a:latin typeface="微软雅黑" panose="020B0503020204020204" charset="-122"/>
                <a:ea typeface="微软雅黑" panose="020B0503020204020204" charset="-122"/>
                <a:cs typeface="微软雅黑" panose="020B0503020204020204" charset="-122"/>
              </a:rPr>
              <a:t>。</a:t>
            </a:r>
            <a:endParaRPr lang="zh-CN" altLang="en-US" sz="1400" b="0">
              <a:latin typeface="微软雅黑" panose="020B0503020204020204" charset="-122"/>
              <a:ea typeface="微软雅黑" panose="020B0503020204020204" charset="-122"/>
              <a:cs typeface="微软雅黑" panose="020B0503020204020204" charset="-122"/>
            </a:endParaRPr>
          </a:p>
        </p:txBody>
      </p:sp>
      <p:sp>
        <p:nvSpPr>
          <p:cNvPr id="4" name="矩形 3"/>
          <p:cNvSpPr/>
          <p:nvPr>
            <p:custDataLst>
              <p:tags r:id="rId4"/>
            </p:custDataLst>
          </p:nvPr>
        </p:nvSpPr>
        <p:spPr>
          <a:xfrm>
            <a:off x="2129155" y="3142615"/>
            <a:ext cx="1381760" cy="347345"/>
          </a:xfrm>
          <a:prstGeom prst="rect">
            <a:avLst/>
          </a:prstGeom>
          <a:solidFill>
            <a:schemeClr val="bg2">
              <a:lumMod val="75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代理服务席</a:t>
            </a: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pic>
        <p:nvPicPr>
          <p:cNvPr id="5" name="图片 4"/>
          <p:cNvPicPr>
            <a:picLocks noChangeAspect="1"/>
          </p:cNvPicPr>
          <p:nvPr/>
        </p:nvPicPr>
        <p:blipFill>
          <a:blip r:embed="rId5"/>
          <a:stretch>
            <a:fillRect/>
          </a:stretch>
        </p:blipFill>
        <p:spPr>
          <a:xfrm>
            <a:off x="4865370" y="792480"/>
            <a:ext cx="4001135" cy="2628265"/>
          </a:xfrm>
          <a:prstGeom prst="rect">
            <a:avLst/>
          </a:prstGeom>
        </p:spPr>
      </p:pic>
      <p:sp>
        <p:nvSpPr>
          <p:cNvPr id="6" name="矩形 5"/>
          <p:cNvSpPr/>
          <p:nvPr>
            <p:custDataLst>
              <p:tags r:id="rId6"/>
            </p:custDataLst>
          </p:nvPr>
        </p:nvSpPr>
        <p:spPr>
          <a:xfrm>
            <a:off x="6011545" y="3136900"/>
            <a:ext cx="1596390" cy="354330"/>
          </a:xfrm>
          <a:prstGeom prst="rect">
            <a:avLst/>
          </a:prstGeom>
          <a:solidFill>
            <a:schemeClr val="bg2">
              <a:lumMod val="75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评标室</a:t>
            </a:r>
            <a:r>
              <a:rPr kumimoji="0" lang="en-US" altLang="zh-CN"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IP</a:t>
            </a:r>
            <a:r>
              <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rPr>
              <a:t>广播</a:t>
            </a: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评标阶段</a:t>
            </a:r>
            <a:endParaRPr lang="zh-CN" altLang="en-US" sz="2800" i="0" dirty="0">
              <a:latin typeface="微软雅黑" panose="020B0503020204020204" charset="-122"/>
              <a:ea typeface="微软雅黑" panose="020B0503020204020204" charset="-122"/>
            </a:endParaRPr>
          </a:p>
        </p:txBody>
      </p:sp>
      <p:sp>
        <p:nvSpPr>
          <p:cNvPr id="2" name="文本框 1"/>
          <p:cNvSpPr txBox="1"/>
          <p:nvPr/>
        </p:nvSpPr>
        <p:spPr>
          <a:xfrm>
            <a:off x="539750" y="1588770"/>
            <a:ext cx="2223135" cy="1182370"/>
          </a:xfrm>
          <a:prstGeom prst="rect">
            <a:avLst/>
          </a:prstGeom>
          <a:noFill/>
        </p:spPr>
        <p:txBody>
          <a:bodyPr wrap="square" rtlCol="0" anchor="t">
            <a:noAutofit/>
          </a:bodyPr>
          <a:lstStyle/>
          <a:p>
            <a:r>
              <a:rPr lang="zh-CN" altLang="en-US" sz="1400">
                <a:latin typeface="微软雅黑" panose="020B0503020204020204" charset="-122"/>
                <a:ea typeface="微软雅黑" panose="020B0503020204020204" charset="-122"/>
                <a:cs typeface="微软雅黑" panose="020B0503020204020204" charset="-122"/>
              </a:rPr>
              <a:t>视频监控：</a:t>
            </a:r>
            <a:endParaRPr lang="zh-CN" altLang="en-US" sz="1400">
              <a:latin typeface="微软雅黑" panose="020B0503020204020204" charset="-122"/>
              <a:ea typeface="微软雅黑" panose="020B0503020204020204" charset="-122"/>
              <a:cs typeface="微软雅黑" panose="020B0503020204020204" charset="-122"/>
            </a:endParaRPr>
          </a:p>
          <a:p>
            <a:pPr algn="l"/>
            <a:r>
              <a:rPr lang="en-US" altLang="zh-CN" sz="1400" b="0">
                <a:latin typeface="微软雅黑" panose="020B0503020204020204" charset="-122"/>
                <a:ea typeface="微软雅黑" panose="020B0503020204020204" charset="-122"/>
                <a:cs typeface="微软雅黑" panose="020B0503020204020204" charset="-122"/>
              </a:rPr>
              <a:t> </a:t>
            </a:r>
            <a:r>
              <a:rPr sz="1400" b="0">
                <a:latin typeface="微软雅黑" panose="020B0503020204020204" charset="-122"/>
                <a:ea typeface="微软雅黑" panose="020B0503020204020204" charset="-122"/>
                <a:cs typeface="微软雅黑" panose="020B0503020204020204" charset="-122"/>
              </a:rPr>
              <a:t>招标代理工作人员通过系统提供的视频监控功能，在线实时预览评标室视频监控</a:t>
            </a:r>
            <a:r>
              <a:rPr lang="zh-CN" sz="1400" b="0">
                <a:latin typeface="微软雅黑" panose="020B0503020204020204" charset="-122"/>
                <a:ea typeface="微软雅黑" panose="020B0503020204020204" charset="-122"/>
                <a:cs typeface="微软雅黑" panose="020B0503020204020204" charset="-122"/>
              </a:rPr>
              <a:t>。</a:t>
            </a:r>
            <a:endParaRPr lang="zh-CN" sz="1400" b="0">
              <a:latin typeface="微软雅黑" panose="020B0503020204020204" charset="-122"/>
              <a:ea typeface="微软雅黑" panose="020B0503020204020204" charset="-122"/>
              <a:cs typeface="微软雅黑" panose="020B0503020204020204" charset="-122"/>
            </a:endParaRPr>
          </a:p>
        </p:txBody>
      </p:sp>
      <p:pic>
        <p:nvPicPr>
          <p:cNvPr id="33" name="图片 8"/>
          <p:cNvPicPr/>
          <p:nvPr>
            <p:custDataLst>
              <p:tags r:id="rId2"/>
            </p:custDataLst>
          </p:nvPr>
        </p:nvPicPr>
        <p:blipFill>
          <a:blip r:embed="rId3"/>
          <a:stretch>
            <a:fillRect/>
          </a:stretch>
        </p:blipFill>
        <p:spPr>
          <a:xfrm>
            <a:off x="2828925" y="789305"/>
            <a:ext cx="6070600" cy="302577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8100,&quot;width&quot;:14400.006299212599}"/>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PLACING_PICTURE_USER_VIEWPORT" val="{&quot;height&quot;:12931.011023622046,&quot;width&quot;:18220.970078740156}"/>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TIMING" val="|3.6"/>
</p:tagLst>
</file>

<file path=ppt/tags/tag25.xml><?xml version="1.0" encoding="utf-8"?>
<p:tagLst xmlns:p="http://schemas.openxmlformats.org/presentationml/2006/main">
  <p:tag name="KSO_WPP_MARK_KEY" val="b554f8e5-e934-479e-a25a-a772b6df44d1"/>
  <p:tag name="COMMONDATA" val="eyJoZGlkIjoiNWMzZDg5MjY5MDczZDQ4YjA3NWViNzBkNGNmZjk0MWYifQ=="/>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790</Words>
  <Application>WPS 演示</Application>
  <PresentationFormat>全屏显示(16:9)</PresentationFormat>
  <Paragraphs>99</Paragraphs>
  <Slides>12</Slides>
  <Notes>12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Arial</vt:lpstr>
      <vt:lpstr>宋体</vt:lpstr>
      <vt:lpstr>Wingdings</vt:lpstr>
      <vt:lpstr>华文细黑</vt:lpstr>
      <vt:lpstr>微软雅黑</vt:lpstr>
      <vt:lpstr>Calibri</vt:lpstr>
      <vt:lpstr>Impact</vt:lpstr>
      <vt:lpstr>Arial Unicode MS</vt:lpstr>
      <vt:lpstr>仿宋</vt:lpstr>
      <vt:lpstr>Arial Unicode MS</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lastModifiedBy>凉风</cp:lastModifiedBy>
  <cp:revision>139</cp:revision>
  <dcterms:created xsi:type="dcterms:W3CDTF">2010-02-22T07:41:00Z</dcterms:created>
  <dcterms:modified xsi:type="dcterms:W3CDTF">2023-05-05T08:53:23Z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C1031F898155403182986E7049B9EE9C_12</vt:lpwstr>
  </property>
</Properties>
</file>