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4"/>
  </p:notesMasterIdLst>
  <p:sldIdLst>
    <p:sldId id="426" r:id="rId3"/>
    <p:sldId id="366" r:id="rId5"/>
    <p:sldId id="367" r:id="rId6"/>
    <p:sldId id="532" r:id="rId7"/>
    <p:sldId id="347" r:id="rId8"/>
    <p:sldId id="498" r:id="rId9"/>
    <p:sldId id="540" r:id="rId10"/>
    <p:sldId id="528" r:id="rId11"/>
    <p:sldId id="541" r:id="rId12"/>
    <p:sldId id="533" r:id="rId13"/>
    <p:sldId id="542" r:id="rId14"/>
    <p:sldId id="543" r:id="rId15"/>
    <p:sldId id="534" r:id="rId16"/>
    <p:sldId id="544" r:id="rId17"/>
    <p:sldId id="550" r:id="rId18"/>
    <p:sldId id="535" r:id="rId19"/>
    <p:sldId id="381" r:id="rId20"/>
  </p:sldIdLst>
  <p:sldSz cx="9144000" cy="5143500" type="screen16x9"/>
  <p:notesSz cx="6858000" cy="9144000"/>
  <p:custDataLst>
    <p:tags r:id="rId24"/>
  </p:custDataLst>
  <p:defaultTex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1pPr>
    <a:lvl2pPr marL="422910" indent="-60325"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2pPr>
    <a:lvl3pPr marL="847725" indent="-121920"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3pPr>
    <a:lvl4pPr marL="1271905" indent="-184150"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4pPr>
    <a:lvl5pPr marL="1695450" indent="-244475" algn="l" rtl="0" fontAlgn="base">
      <a:spcBef>
        <a:spcPct val="0"/>
      </a:spcBef>
      <a:spcAft>
        <a:spcPct val="0"/>
      </a:spcAft>
      <a:defRPr b="1" kern="1200">
        <a:solidFill>
          <a:schemeClr val="tx1"/>
        </a:solidFill>
        <a:latin typeface="Arial" panose="020B0604020202020204" pitchFamily="34" charset="0"/>
        <a:ea typeface="华文细黑" panose="02010600040101010101" pitchFamily="2" charset="-122"/>
        <a:cs typeface="+mn-cs"/>
      </a:defRPr>
    </a:lvl5pPr>
    <a:lvl6pPr marL="1813560"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6pPr>
    <a:lvl7pPr marL="2176145"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7pPr>
    <a:lvl8pPr marL="2539365"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8pPr>
    <a:lvl9pPr marL="2901950" algn="l" defTabSz="725170" rtl="0" eaLnBrk="1" latinLnBrk="0" hangingPunct="1">
      <a:defRPr b="1" kern="1200">
        <a:solidFill>
          <a:schemeClr val="tx1"/>
        </a:solidFill>
        <a:latin typeface="Arial" panose="020B0604020202020204" pitchFamily="34" charset="0"/>
        <a:ea typeface="华文细黑" panose="02010600040101010101" pitchFamily="2" charset="-122"/>
        <a:cs typeface="+mn-cs"/>
      </a:defRPr>
    </a:lvl9pPr>
  </p:defaultTextStyle>
  <p:extLst>
    <p:ext uri="{EFAFB233-063F-42B5-8137-9DF3F51BA10A}">
      <p15:sldGuideLst xmlns:p15="http://schemas.microsoft.com/office/powerpoint/2012/main">
        <p15:guide id="1" orient="horz" pos="1228" userDrawn="1">
          <p15:clr>
            <a:srgbClr val="A4A3A4"/>
          </p15:clr>
        </p15:guide>
        <p15:guide id="2" orient="horz" pos="327" userDrawn="1">
          <p15:clr>
            <a:srgbClr val="A4A3A4"/>
          </p15:clr>
        </p15:guide>
        <p15:guide id="3" orient="horz" pos="2390" userDrawn="1">
          <p15:clr>
            <a:srgbClr val="A4A3A4"/>
          </p15:clr>
        </p15:guide>
        <p15:guide id="4" orient="horz" pos="2754" userDrawn="1">
          <p15:clr>
            <a:srgbClr val="A4A3A4"/>
          </p15:clr>
        </p15:guide>
        <p15:guide id="5" orient="horz" pos="3094" userDrawn="1">
          <p15:clr>
            <a:srgbClr val="A4A3A4"/>
          </p15:clr>
        </p15:guide>
        <p15:guide id="6" pos="340" userDrawn="1">
          <p15:clr>
            <a:srgbClr val="A4A3A4"/>
          </p15:clr>
        </p15:guide>
        <p15:guide id="7" pos="2890" userDrawn="1">
          <p15:clr>
            <a:srgbClr val="A4A3A4"/>
          </p15:clr>
        </p15:guide>
        <p15:guide id="8" pos="54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FAF"/>
    <a:srgbClr val="AC0000"/>
    <a:srgbClr val="FF0000"/>
    <a:srgbClr val="DE0000"/>
    <a:srgbClr val="133FCB"/>
    <a:srgbClr val="08A810"/>
    <a:srgbClr val="067C0C"/>
    <a:srgbClr val="FF9900"/>
    <a:srgbClr val="045408"/>
    <a:srgbClr val="0F31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26" autoAdjust="0"/>
    <p:restoredTop sz="94651" autoAdjust="0"/>
  </p:normalViewPr>
  <p:slideViewPr>
    <p:cSldViewPr showGuides="1">
      <p:cViewPr varScale="1">
        <p:scale>
          <a:sx n="111" d="100"/>
          <a:sy n="111" d="100"/>
        </p:scale>
        <p:origin x="792" y="77"/>
      </p:cViewPr>
      <p:guideLst>
        <p:guide orient="horz" pos="1228"/>
        <p:guide orient="horz" pos="327"/>
        <p:guide orient="horz" pos="2390"/>
        <p:guide orient="horz" pos="2754"/>
        <p:guide orient="horz" pos="3094"/>
        <p:guide pos="340"/>
        <p:guide pos="2890"/>
        <p:guide pos="5439"/>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varScale="1">
        <p:scale>
          <a:sx n="63" d="100"/>
          <a:sy n="63" d="100"/>
        </p:scale>
        <p:origin x="-2148" y="-108"/>
      </p:cViewPr>
      <p:guideLst>
        <p:guide orient="horz" pos="2920"/>
        <p:guide pos="216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tags" Target="tags/tag27.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a:defRPr/>
            </a:pPr>
            <a:endParaRPr lang="en-US" altLang="zh-CN" dirty="0"/>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a:defRPr/>
            </a:pPr>
            <a:endParaRPr lang="en-US" altLang="zh-CN" dirty="0"/>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a:defRPr/>
            </a:pPr>
            <a:endParaRPr lang="en-US" altLang="zh-CN" dirty="0"/>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vl1pPr>
          </a:lstStyle>
          <a:p>
            <a:pPr>
              <a:defRPr/>
            </a:pPr>
            <a:fld id="{CA5E8DB0-55DC-4221-A99C-988BCD133BF3}" type="slidenum">
              <a:rPr lang="en-US" altLang="zh-CN"/>
            </a:fld>
            <a:endParaRPr lang="en-US" altLang="zh-CN"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1pPr>
    <a:lvl2pPr marL="422910"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2pPr>
    <a:lvl3pPr marL="847725"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3pPr>
    <a:lvl4pPr marL="1271905"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4pPr>
    <a:lvl5pPr marL="1695450"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5pPr>
    <a:lvl6pPr marL="2120265" algn="l" defTabSz="848360" rtl="0" eaLnBrk="1" latinLnBrk="0" hangingPunct="1">
      <a:defRPr sz="1100" kern="1200">
        <a:solidFill>
          <a:schemeClr val="tx1"/>
        </a:solidFill>
        <a:latin typeface="+mn-lt"/>
        <a:ea typeface="+mn-ea"/>
        <a:cs typeface="+mn-cs"/>
      </a:defRPr>
    </a:lvl6pPr>
    <a:lvl7pPr marL="2544445" algn="l" defTabSz="848360" rtl="0" eaLnBrk="1" latinLnBrk="0" hangingPunct="1">
      <a:defRPr sz="1100" kern="1200">
        <a:solidFill>
          <a:schemeClr val="tx1"/>
        </a:solidFill>
        <a:latin typeface="+mn-lt"/>
        <a:ea typeface="+mn-ea"/>
        <a:cs typeface="+mn-cs"/>
      </a:defRPr>
    </a:lvl7pPr>
    <a:lvl8pPr marL="2967990" algn="l" defTabSz="848360" rtl="0" eaLnBrk="1" latinLnBrk="0" hangingPunct="1">
      <a:defRPr sz="1100" kern="1200">
        <a:solidFill>
          <a:schemeClr val="tx1"/>
        </a:solidFill>
        <a:latin typeface="+mn-lt"/>
        <a:ea typeface="+mn-ea"/>
        <a:cs typeface="+mn-cs"/>
      </a:defRPr>
    </a:lvl8pPr>
    <a:lvl9pPr marL="3392170" algn="l" defTabSz="848360"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zh-CN" altLang="en-US"/>
              <a:t>各位领导大家好，下面由我来为大家介绍下专家费支付管理</a:t>
            </a:r>
            <a:r>
              <a:rPr lang="zh-CN" altLang="en-US"/>
              <a:t>系统</a:t>
            </a:r>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3022F51-8595-434B-96EE-0074A5AD517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180" indent="0">
              <a:buNone/>
              <a:defRPr sz="2600"/>
            </a:lvl2pPr>
            <a:lvl3pPr marL="848360" indent="0">
              <a:buNone/>
              <a:defRPr sz="2200"/>
            </a:lvl3pPr>
            <a:lvl4pPr marL="1271905" indent="0">
              <a:buNone/>
              <a:defRPr sz="1900"/>
            </a:lvl4pPr>
            <a:lvl5pPr marL="1696085" indent="0">
              <a:buNone/>
              <a:defRPr sz="1900"/>
            </a:lvl5pPr>
            <a:lvl6pPr marL="2120265" indent="0">
              <a:buNone/>
              <a:defRPr sz="1900"/>
            </a:lvl6pPr>
            <a:lvl7pPr marL="2544445" indent="0">
              <a:buNone/>
              <a:defRPr sz="1900"/>
            </a:lvl7pPr>
            <a:lvl8pPr marL="2967990" indent="0">
              <a:buNone/>
              <a:defRPr sz="1900"/>
            </a:lvl8pPr>
            <a:lvl9pPr marL="3392170" indent="0">
              <a:buNone/>
              <a:defRPr sz="1900"/>
            </a:lvl9pPr>
          </a:lstStyle>
          <a:p>
            <a:pPr lvl="0"/>
            <a:endParaRPr lang="zh-CN" altLang="en-US" noProof="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180" indent="0">
              <a:buNone/>
              <a:defRPr sz="1100"/>
            </a:lvl2pPr>
            <a:lvl3pPr marL="848360" indent="0">
              <a:buNone/>
              <a:defRPr sz="1000"/>
            </a:lvl3pPr>
            <a:lvl4pPr marL="1271905" indent="0">
              <a:buNone/>
              <a:defRPr sz="800"/>
            </a:lvl4pPr>
            <a:lvl5pPr marL="1696085" indent="0">
              <a:buNone/>
              <a:defRPr sz="800"/>
            </a:lvl5pPr>
            <a:lvl6pPr marL="2120265" indent="0">
              <a:buNone/>
              <a:defRPr sz="800"/>
            </a:lvl6pPr>
            <a:lvl7pPr marL="2544445" indent="0">
              <a:buNone/>
              <a:defRPr sz="800"/>
            </a:lvl7pPr>
            <a:lvl8pPr marL="2967990" indent="0">
              <a:buNone/>
              <a:defRPr sz="800"/>
            </a:lvl8pPr>
            <a:lvl9pPr marL="3392170" indent="0">
              <a:buNone/>
              <a:defRPr sz="800"/>
            </a:lvl9pPr>
          </a:lstStyle>
          <a:p>
            <a:pPr lvl="0"/>
            <a:r>
              <a:rPr lang="zh-CN" altLang="en-US"/>
              <a:t>单击此处编辑母版文本样式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0"/>
    </mc:Choice>
    <mc:Fallback>
      <p:transition advClick="0" advTm="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1.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175320" y="152053"/>
            <a:ext cx="372660" cy="372659"/>
          </a:xfrm>
          <a:prstGeom prst="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userDrawn="1"/>
        </p:nvSpPr>
        <p:spPr>
          <a:xfrm>
            <a:off x="358928" y="351869"/>
            <a:ext cx="248440" cy="248440"/>
          </a:xfrm>
          <a:prstGeom prst="rect">
            <a:avLst/>
          </a:prstGeom>
          <a:solidFill>
            <a:srgbClr val="FFAF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9" name="直接连接符 46"/>
          <p:cNvCxnSpPr>
            <a:cxnSpLocks noChangeShapeType="1"/>
          </p:cNvCxnSpPr>
          <p:nvPr userDrawn="1"/>
        </p:nvCxnSpPr>
        <p:spPr bwMode="auto">
          <a:xfrm flipH="1">
            <a:off x="641352" y="771550"/>
            <a:ext cx="8351711" cy="0"/>
          </a:xfrm>
          <a:prstGeom prst="line">
            <a:avLst/>
          </a:prstGeom>
          <a:noFill/>
          <a:ln w="15875" cmpd="sng">
            <a:solidFill>
              <a:srgbClr val="C00000"/>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p14:dur="1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
                                        <p:tgtEl>
                                          <p:spTgt spid="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charset="-122"/>
          <a:cs typeface="宋体" panose="02010600030101010101" pitchFamily="2" charset="-122"/>
        </a:defRPr>
      </a:lvl2pPr>
      <a:lvl3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charset="-122"/>
          <a:cs typeface="宋体" panose="02010600030101010101" pitchFamily="2" charset="-122"/>
        </a:defRPr>
      </a:lvl3pPr>
      <a:lvl4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charset="-122"/>
          <a:cs typeface="宋体" panose="02010600030101010101" pitchFamily="2" charset="-122"/>
        </a:defRPr>
      </a:lvl4pPr>
      <a:lvl5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charset="-122"/>
          <a:cs typeface="宋体" panose="02010600030101010101" pitchFamily="2" charset="-122"/>
        </a:defRPr>
      </a:lvl5pPr>
      <a:lvl6pPr marL="424180" algn="l" rtl="0" fontAlgn="base">
        <a:spcBef>
          <a:spcPct val="0"/>
        </a:spcBef>
        <a:spcAft>
          <a:spcPct val="0"/>
        </a:spcAft>
        <a:defRPr sz="2600" b="1">
          <a:solidFill>
            <a:schemeClr val="tx1"/>
          </a:solidFill>
          <a:latin typeface="Arial" panose="020B0604020202020204" pitchFamily="34" charset="0"/>
          <a:ea typeface="微软雅黑" panose="020B0503020204020204" charset="-122"/>
          <a:cs typeface="宋体" panose="02010600030101010101" pitchFamily="2" charset="-122"/>
        </a:defRPr>
      </a:lvl6pPr>
      <a:lvl7pPr marL="848360" algn="l" rtl="0" fontAlgn="base">
        <a:spcBef>
          <a:spcPct val="0"/>
        </a:spcBef>
        <a:spcAft>
          <a:spcPct val="0"/>
        </a:spcAft>
        <a:defRPr sz="2600" b="1">
          <a:solidFill>
            <a:schemeClr val="tx1"/>
          </a:solidFill>
          <a:latin typeface="Arial" panose="020B0604020202020204" pitchFamily="34" charset="0"/>
          <a:ea typeface="微软雅黑" panose="020B0503020204020204" charset="-122"/>
          <a:cs typeface="宋体" panose="02010600030101010101" pitchFamily="2" charset="-122"/>
        </a:defRPr>
      </a:lvl7pPr>
      <a:lvl8pPr marL="1271905" algn="l" rtl="0" fontAlgn="base">
        <a:spcBef>
          <a:spcPct val="0"/>
        </a:spcBef>
        <a:spcAft>
          <a:spcPct val="0"/>
        </a:spcAft>
        <a:defRPr sz="2600" b="1">
          <a:solidFill>
            <a:schemeClr val="tx1"/>
          </a:solidFill>
          <a:latin typeface="Arial" panose="020B0604020202020204" pitchFamily="34" charset="0"/>
          <a:ea typeface="微软雅黑" panose="020B0503020204020204" charset="-122"/>
          <a:cs typeface="宋体" panose="02010600030101010101" pitchFamily="2" charset="-122"/>
        </a:defRPr>
      </a:lvl8pPr>
      <a:lvl9pPr marL="1696085" algn="l" rtl="0" fontAlgn="base">
        <a:spcBef>
          <a:spcPct val="0"/>
        </a:spcBef>
        <a:spcAft>
          <a:spcPct val="0"/>
        </a:spcAft>
        <a:defRPr sz="2600" b="1">
          <a:solidFill>
            <a:schemeClr val="tx1"/>
          </a:solidFill>
          <a:latin typeface="Arial" panose="020B0604020202020204" pitchFamily="34" charset="0"/>
          <a:ea typeface="微软雅黑" panose="020B0503020204020204" charset="-122"/>
          <a:cs typeface="宋体" panose="02010600030101010101" pitchFamily="2" charset="-122"/>
        </a:defRPr>
      </a:lvl9pPr>
    </p:titleStyle>
    <p:bodyStyle>
      <a:lvl1pPr marL="167640"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900" b="1">
          <a:solidFill>
            <a:schemeClr val="tx1"/>
          </a:solidFill>
          <a:latin typeface="+mn-lt"/>
          <a:ea typeface="+mn-ea"/>
          <a:cs typeface="+mn-cs"/>
        </a:defRPr>
      </a:lvl1pPr>
      <a:lvl2pPr marL="501015"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a:solidFill>
            <a:schemeClr val="tx1"/>
          </a:solidFill>
          <a:latin typeface="+mn-lt"/>
          <a:ea typeface="+mn-ea"/>
          <a:cs typeface="+mn-cs"/>
        </a:defRPr>
      </a:lvl2pPr>
      <a:lvl3pPr marL="829945" indent="-1612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400">
          <a:solidFill>
            <a:schemeClr val="tx1"/>
          </a:solidFill>
          <a:latin typeface="+mn-lt"/>
          <a:ea typeface="+mn-ea"/>
          <a:cs typeface="+mn-cs"/>
        </a:defRPr>
      </a:lvl3pPr>
      <a:lvl4pPr marL="1163955"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300">
          <a:solidFill>
            <a:schemeClr val="tx1"/>
          </a:solidFill>
          <a:latin typeface="+mn-lt"/>
          <a:ea typeface="+mn-ea"/>
          <a:cs typeface="+mn-cs"/>
        </a:defRPr>
      </a:lvl4pPr>
      <a:lvl5pPr marL="1501140" indent="-17018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5pPr>
      <a:lvl6pPr marL="1925955"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6pPr>
      <a:lvl7pPr marL="2350135"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7pPr>
      <a:lvl8pPr marL="2773680"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8pPr>
      <a:lvl9pPr marL="3197860"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9pPr>
    </p:bodyStyle>
    <p:otherStyle>
      <a:defPPr>
        <a:defRPr lang="zh-CN"/>
      </a:defPPr>
      <a:lvl1pPr marL="0" algn="l" defTabSz="848360" rtl="0" eaLnBrk="1" latinLnBrk="0" hangingPunct="1">
        <a:defRPr sz="1700" kern="1200">
          <a:solidFill>
            <a:schemeClr val="tx1"/>
          </a:solidFill>
          <a:latin typeface="+mn-lt"/>
          <a:ea typeface="+mn-ea"/>
          <a:cs typeface="+mn-cs"/>
        </a:defRPr>
      </a:lvl1pPr>
      <a:lvl2pPr marL="424180" algn="l" defTabSz="848360" rtl="0" eaLnBrk="1" latinLnBrk="0" hangingPunct="1">
        <a:defRPr sz="1700" kern="1200">
          <a:solidFill>
            <a:schemeClr val="tx1"/>
          </a:solidFill>
          <a:latin typeface="+mn-lt"/>
          <a:ea typeface="+mn-ea"/>
          <a:cs typeface="+mn-cs"/>
        </a:defRPr>
      </a:lvl2pPr>
      <a:lvl3pPr marL="848360" algn="l" defTabSz="848360" rtl="0" eaLnBrk="1" latinLnBrk="0" hangingPunct="1">
        <a:defRPr sz="1700" kern="1200">
          <a:solidFill>
            <a:schemeClr val="tx1"/>
          </a:solidFill>
          <a:latin typeface="+mn-lt"/>
          <a:ea typeface="+mn-ea"/>
          <a:cs typeface="+mn-cs"/>
        </a:defRPr>
      </a:lvl3pPr>
      <a:lvl4pPr marL="1271905" algn="l" defTabSz="848360" rtl="0" eaLnBrk="1" latinLnBrk="0" hangingPunct="1">
        <a:defRPr sz="1700" kern="1200">
          <a:solidFill>
            <a:schemeClr val="tx1"/>
          </a:solidFill>
          <a:latin typeface="+mn-lt"/>
          <a:ea typeface="+mn-ea"/>
          <a:cs typeface="+mn-cs"/>
        </a:defRPr>
      </a:lvl4pPr>
      <a:lvl5pPr marL="1696085" algn="l" defTabSz="848360" rtl="0" eaLnBrk="1" latinLnBrk="0" hangingPunct="1">
        <a:defRPr sz="1700" kern="1200">
          <a:solidFill>
            <a:schemeClr val="tx1"/>
          </a:solidFill>
          <a:latin typeface="+mn-lt"/>
          <a:ea typeface="+mn-ea"/>
          <a:cs typeface="+mn-cs"/>
        </a:defRPr>
      </a:lvl5pPr>
      <a:lvl6pPr marL="2120265" algn="l" defTabSz="848360" rtl="0" eaLnBrk="1" latinLnBrk="0" hangingPunct="1">
        <a:defRPr sz="1700" kern="1200">
          <a:solidFill>
            <a:schemeClr val="tx1"/>
          </a:solidFill>
          <a:latin typeface="+mn-lt"/>
          <a:ea typeface="+mn-ea"/>
          <a:cs typeface="+mn-cs"/>
        </a:defRPr>
      </a:lvl6pPr>
      <a:lvl7pPr marL="2544445" algn="l" defTabSz="848360" rtl="0" eaLnBrk="1" latinLnBrk="0" hangingPunct="1">
        <a:defRPr sz="1700" kern="1200">
          <a:solidFill>
            <a:schemeClr val="tx1"/>
          </a:solidFill>
          <a:latin typeface="+mn-lt"/>
          <a:ea typeface="+mn-ea"/>
          <a:cs typeface="+mn-cs"/>
        </a:defRPr>
      </a:lvl7pPr>
      <a:lvl8pPr marL="2967990" algn="l" defTabSz="848360" rtl="0" eaLnBrk="1" latinLnBrk="0" hangingPunct="1">
        <a:defRPr sz="1700" kern="1200">
          <a:solidFill>
            <a:schemeClr val="tx1"/>
          </a:solidFill>
          <a:latin typeface="+mn-lt"/>
          <a:ea typeface="+mn-ea"/>
          <a:cs typeface="+mn-cs"/>
        </a:defRPr>
      </a:lvl8pPr>
      <a:lvl9pPr marL="3392170" algn="l" defTabSz="848360"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image" Target="../media/image3.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tags" Target="../tags/tag20.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2.xml"/><Relationship Id="rId7" Type="http://schemas.openxmlformats.org/officeDocument/2006/relationships/image" Target="../media/image14.png"/><Relationship Id="rId6" Type="http://schemas.openxmlformats.org/officeDocument/2006/relationships/tags" Target="../tags/tag23.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tags" Target="../tags/tag22.xml"/><Relationship Id="rId1" Type="http://schemas.openxmlformats.org/officeDocument/2006/relationships/tags" Target="../tags/tag2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tags" Target="../tags/tag25.xml"/><Relationship Id="rId1" Type="http://schemas.openxmlformats.org/officeDocument/2006/relationships/tags" Target="../tags/tag24.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5.xml"/><Relationship Id="rId4" Type="http://schemas.openxmlformats.org/officeDocument/2006/relationships/tags" Target="../tags/tag26.xml"/><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image" Target="../media/image18.jpeg"/></Relationships>
</file>

<file path=ppt/slides/_rels/slide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2" Type="http://schemas.openxmlformats.org/officeDocument/2006/relationships/notesSlide" Target="../notesSlides/notesSlide2.xml"/><Relationship Id="rId11" Type="http://schemas.openxmlformats.org/officeDocument/2006/relationships/slideLayout" Target="../slideLayouts/slideLayout1.xml"/><Relationship Id="rId10" Type="http://schemas.openxmlformats.org/officeDocument/2006/relationships/tags" Target="../tags/tag14.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tags" Target="../tags/tag16.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tags" Target="../tags/tag18.xml"/><Relationship Id="rId1" Type="http://schemas.openxmlformats.org/officeDocument/2006/relationships/tags" Target="../tags/tag1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
        <p:nvSpPr>
          <p:cNvPr id="11" name="PA_圆角淘宝店 bossppt 出品 1"/>
          <p:cNvSpPr/>
          <p:nvPr>
            <p:custDataLst>
              <p:tags r:id="rId2"/>
            </p:custDataLst>
          </p:nvPr>
        </p:nvSpPr>
        <p:spPr>
          <a:xfrm>
            <a:off x="1279525" y="2249805"/>
            <a:ext cx="6748780" cy="133413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PA_淘宝店 bossppt 出品 13"/>
          <p:cNvSpPr txBox="1">
            <a:spLocks noChangeArrowheads="1"/>
          </p:cNvSpPr>
          <p:nvPr>
            <p:custDataLst>
              <p:tags r:id="rId3"/>
            </p:custDataLst>
          </p:nvPr>
        </p:nvSpPr>
        <p:spPr bwMode="auto">
          <a:xfrm>
            <a:off x="1580515" y="2643505"/>
            <a:ext cx="6146800" cy="656590"/>
          </a:xfrm>
          <a:prstGeom prst="rect">
            <a:avLst/>
          </a:prstGeom>
          <a:noFill/>
          <a:ln w="9525">
            <a:noFill/>
            <a:miter lim="800000"/>
          </a:ln>
          <a:effectLst/>
        </p:spPr>
        <p:txBody>
          <a:bodyPr lIns="91419" tIns="45709" rIns="91419" bIns="45709" anchor="ctr"/>
          <a:lstStyle>
            <a:lvl1pPr marL="342900" indent="-342900"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algn="ctr" eaLnBrk="1" hangingPunct="1">
              <a:lnSpc>
                <a:spcPts val="4200"/>
              </a:lnSpc>
              <a:spcBef>
                <a:spcPct val="20000"/>
              </a:spcBef>
            </a:pPr>
            <a:r>
              <a:rPr lang="zh-CN" sz="3800" b="1" i="0" dirty="0">
                <a:solidFill>
                  <a:schemeClr val="bg1"/>
                </a:solidFill>
                <a:latin typeface="+mn-lt"/>
                <a:ea typeface="+mn-ea"/>
                <a:cs typeface="+mn-ea"/>
                <a:sym typeface="+mn-lt"/>
              </a:rPr>
              <a:t>专家费支付管理系统</a:t>
            </a:r>
            <a:endParaRPr lang="zh-CN" sz="3800" b="1" i="0" dirty="0">
              <a:solidFill>
                <a:schemeClr val="bg1"/>
              </a:solidFill>
              <a:latin typeface="+mn-lt"/>
              <a:ea typeface="+mn-ea"/>
              <a:cs typeface="+mn-ea"/>
              <a:sym typeface="+mn-lt"/>
            </a:endParaRPr>
          </a:p>
        </p:txBody>
      </p:sp>
      <p:sp>
        <p:nvSpPr>
          <p:cNvPr id="16" name="PA_淘宝店 bossppt 出品 15"/>
          <p:cNvSpPr txBox="1">
            <a:spLocks noChangeArrowheads="1"/>
          </p:cNvSpPr>
          <p:nvPr>
            <p:custDataLst>
              <p:tags r:id="rId4"/>
            </p:custDataLst>
          </p:nvPr>
        </p:nvSpPr>
        <p:spPr bwMode="auto">
          <a:xfrm>
            <a:off x="3237230" y="4038600"/>
            <a:ext cx="2895600" cy="2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ctr">
              <a:lnSpc>
                <a:spcPct val="90000"/>
              </a:lnSpc>
              <a:spcBef>
                <a:spcPct val="20000"/>
              </a:spcBef>
            </a:pPr>
            <a:r>
              <a:rPr lang="zh-CN" altLang="en-US" sz="1200" b="1" dirty="0">
                <a:solidFill>
                  <a:schemeClr val="tx1">
                    <a:lumMod val="75000"/>
                    <a:lumOff val="25000"/>
                  </a:schemeClr>
                </a:solidFill>
                <a:latin typeface="+mn-ea"/>
                <a:ea typeface="+mn-ea"/>
                <a:cs typeface="+mn-ea"/>
                <a:sym typeface="+mn-lt"/>
              </a:rPr>
              <a:t>主讲人</a:t>
            </a:r>
            <a:r>
              <a:rPr lang="zh-CN" altLang="en-US" sz="1200" b="1" dirty="0" smtClean="0">
                <a:solidFill>
                  <a:schemeClr val="tx1">
                    <a:lumMod val="75000"/>
                    <a:lumOff val="25000"/>
                  </a:schemeClr>
                </a:solidFill>
                <a:latin typeface="+mn-ea"/>
                <a:ea typeface="+mn-ea"/>
                <a:cs typeface="+mn-ea"/>
                <a:sym typeface="+mn-lt"/>
              </a:rPr>
              <a:t>：路广玉</a:t>
            </a:r>
            <a:r>
              <a:rPr lang="en-US" altLang="zh-CN" sz="1200" b="1" dirty="0" smtClean="0">
                <a:solidFill>
                  <a:schemeClr val="tx1">
                    <a:lumMod val="75000"/>
                    <a:lumOff val="25000"/>
                  </a:schemeClr>
                </a:solidFill>
                <a:latin typeface="+mn-ea"/>
                <a:ea typeface="+mn-ea"/>
                <a:cs typeface="+mn-ea"/>
                <a:sym typeface="+mn-lt"/>
              </a:rPr>
              <a:t> </a:t>
            </a:r>
            <a:endParaRPr lang="en-US" altLang="zh-CN" sz="1200" b="1" dirty="0">
              <a:solidFill>
                <a:schemeClr val="tx1">
                  <a:lumMod val="75000"/>
                  <a:lumOff val="25000"/>
                </a:schemeClr>
              </a:solidFill>
              <a:latin typeface="+mn-ea"/>
              <a:ea typeface="+mn-ea"/>
              <a:cs typeface="+mn-ea"/>
              <a:sym typeface="+mn-lt"/>
            </a:endParaRPr>
          </a:p>
        </p:txBody>
      </p:sp>
      <p:sp>
        <p:nvSpPr>
          <p:cNvPr id="17" name="PA_淘宝店chenying0907出品 11"/>
          <p:cNvSpPr txBox="1"/>
          <p:nvPr>
            <p:custDataLst>
              <p:tags r:id="rId5"/>
            </p:custDataLst>
          </p:nvPr>
        </p:nvSpPr>
        <p:spPr>
          <a:xfrm>
            <a:off x="1473835" y="1563370"/>
            <a:ext cx="6360160" cy="614045"/>
          </a:xfrm>
          <a:prstGeom prst="rect">
            <a:avLst/>
          </a:prstGeom>
          <a:noFill/>
        </p:spPr>
        <p:txBody>
          <a:bodyPr wrap="square" rtlCol="0">
            <a:spAutoFit/>
          </a:bodyPr>
          <a:lstStyle/>
          <a:p>
            <a:pPr algn="ctr"/>
            <a:r>
              <a:rPr lang="zh-CN" altLang="en-US" sz="3400" b="1" dirty="0">
                <a:solidFill>
                  <a:srgbClr val="C00000"/>
                </a:solidFill>
                <a:latin typeface="Impact" panose="020B0806030902050204" pitchFamily="34" charset="0"/>
              </a:rPr>
              <a:t>济南公共资源交易中心</a:t>
            </a:r>
            <a:endParaRPr lang="zh-CN" altLang="en-US" sz="3400" b="1" dirty="0">
              <a:solidFill>
                <a:srgbClr val="C00000"/>
              </a:solidFill>
              <a:latin typeface="Impact" panose="020B0806030902050204" pitchFamily="34" charset="0"/>
            </a:endParaRPr>
          </a:p>
        </p:txBody>
      </p:sp>
      <p:pic>
        <p:nvPicPr>
          <p:cNvPr id="2" name="图片 1"/>
          <p:cNvPicPr>
            <a:picLocks noChangeAspect="1"/>
          </p:cNvPicPr>
          <p:nvPr>
            <p:custDataLst>
              <p:tags r:id="rId6"/>
            </p:custDataLst>
          </p:nvPr>
        </p:nvPicPr>
        <p:blipFill>
          <a:blip r:embed="rId7"/>
          <a:stretch>
            <a:fillRect/>
          </a:stretch>
        </p:blipFill>
        <p:spPr>
          <a:xfrm>
            <a:off x="4046855" y="830580"/>
            <a:ext cx="1050290" cy="661035"/>
          </a:xfrm>
          <a:prstGeom prst="rect">
            <a:avLst/>
          </a:prstGeom>
        </p:spPr>
      </p:pic>
    </p:spTree>
  </p:cSld>
  <p:clrMapOvr>
    <a:masterClrMapping/>
  </p:clrMapOvr>
  <p:transition spd="slow" advTm="0">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5"/>
          <p:cNvSpPr txBox="1">
            <a:spLocks noChangeArrowheads="1"/>
          </p:cNvSpPr>
          <p:nvPr>
            <p:custDataLst>
              <p:tags r:id="rId1"/>
            </p:custDataLst>
          </p:nvPr>
        </p:nvSpPr>
        <p:spPr bwMode="auto">
          <a:xfrm>
            <a:off x="89950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charset="-122"/>
                <a:ea typeface="微软雅黑" panose="020B0503020204020204" charset="-122"/>
              </a:rPr>
              <a:t>添加监管项目</a:t>
            </a:r>
            <a:endParaRPr lang="zh-CN" altLang="en-US" sz="2800" i="0" dirty="0">
              <a:latin typeface="微软雅黑" panose="020B0503020204020204" charset="-122"/>
              <a:ea typeface="微软雅黑" panose="020B0503020204020204" charset="-122"/>
            </a:endParaRPr>
          </a:p>
        </p:txBody>
      </p:sp>
      <p:sp>
        <p:nvSpPr>
          <p:cNvPr id="2" name="文本框 1"/>
          <p:cNvSpPr txBox="1"/>
          <p:nvPr/>
        </p:nvSpPr>
        <p:spPr>
          <a:xfrm>
            <a:off x="2844165" y="4635500"/>
            <a:ext cx="3669665" cy="414655"/>
          </a:xfrm>
          <a:prstGeom prst="rect">
            <a:avLst/>
          </a:prstGeom>
          <a:noFill/>
        </p:spPr>
        <p:txBody>
          <a:bodyPr wrap="square" rtlCol="0" anchor="t">
            <a:noAutofit/>
          </a:bodyPr>
          <a:p>
            <a:r>
              <a:rPr lang="zh-CN" sz="1600">
                <a:solidFill>
                  <a:srgbClr val="FF0000"/>
                </a:solidFill>
                <a:latin typeface="微软雅黑" panose="020B0503020204020204" charset="-122"/>
                <a:ea typeface="微软雅黑" panose="020B0503020204020204" charset="-122"/>
                <a:cs typeface="微软雅黑" panose="020B0503020204020204" charset="-122"/>
              </a:rPr>
              <a:t>获取项目</a:t>
            </a:r>
            <a:r>
              <a:rPr lang="en-US" altLang="zh-CN" sz="16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1600">
                <a:solidFill>
                  <a:srgbClr val="FF0000"/>
                </a:solidFill>
                <a:latin typeface="微软雅黑" panose="020B0503020204020204" charset="-122"/>
                <a:ea typeface="微软雅黑" panose="020B0503020204020204" charset="-122"/>
                <a:cs typeface="微软雅黑" panose="020B0503020204020204" charset="-122"/>
              </a:rPr>
              <a:t>加入监管</a:t>
            </a:r>
            <a:r>
              <a:rPr lang="en-US" altLang="zh-CN" sz="1600">
                <a:solidFill>
                  <a:srgbClr val="FF0000"/>
                </a:solidFill>
                <a:latin typeface="微软雅黑" panose="020B0503020204020204" charset="-122"/>
                <a:ea typeface="微软雅黑" panose="020B0503020204020204" charset="-122"/>
                <a:cs typeface="微软雅黑" panose="020B0503020204020204" charset="-122"/>
              </a:rPr>
              <a:t>--</a:t>
            </a:r>
            <a:r>
              <a:rPr lang="zh-CN" sz="1600">
                <a:solidFill>
                  <a:srgbClr val="FF0000"/>
                </a:solidFill>
                <a:latin typeface="微软雅黑" panose="020B0503020204020204" charset="-122"/>
                <a:ea typeface="微软雅黑" panose="020B0503020204020204" charset="-122"/>
                <a:cs typeface="微软雅黑" panose="020B0503020204020204" charset="-122"/>
              </a:rPr>
              <a:t>扣除监管费用</a:t>
            </a:r>
            <a:endParaRPr lang="zh-CN" sz="160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6" name="图片 6" descr="D:\Program Files (x86)\WXWork\1688853716312833\Cache\Image\2023-04\企业微信截图_16819697821601.png"/>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bwMode="auto">
          <a:xfrm>
            <a:off x="611505" y="915670"/>
            <a:ext cx="5862320" cy="2745105"/>
          </a:xfrm>
          <a:prstGeom prst="rect">
            <a:avLst/>
          </a:prstGeom>
          <a:noFill/>
          <a:ln>
            <a:noFill/>
          </a:ln>
        </p:spPr>
      </p:pic>
      <p:pic>
        <p:nvPicPr>
          <p:cNvPr id="7" name="图片 7" descr="D:\Program Files (x86)\WXWork\1688853716312833\Cache\Image\2023-04\企业微信截图_16819699073671.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5785" y="1491615"/>
            <a:ext cx="5862320" cy="2430145"/>
          </a:xfrm>
          <a:prstGeom prst="rect">
            <a:avLst/>
          </a:prstGeom>
          <a:noFill/>
          <a:ln>
            <a:noFill/>
          </a:ln>
        </p:spPr>
      </p:pic>
      <p:pic>
        <p:nvPicPr>
          <p:cNvPr id="8" name="图片 8"/>
          <p:cNvPicPr/>
          <p:nvPr/>
        </p:nvPicPr>
        <p:blipFill>
          <a:blip r:embed="rId5"/>
          <a:stretch>
            <a:fillRect/>
          </a:stretch>
        </p:blipFill>
        <p:spPr>
          <a:xfrm>
            <a:off x="3204210" y="1708150"/>
            <a:ext cx="5542280" cy="2733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64" name="组合 63"/>
          <p:cNvGrpSpPr/>
          <p:nvPr/>
        </p:nvGrpSpPr>
        <p:grpSpPr>
          <a:xfrm>
            <a:off x="1163841" y="893535"/>
            <a:ext cx="7072312" cy="3482975"/>
            <a:chOff x="1358950" y="1173758"/>
            <a:chExt cx="7072312" cy="3482975"/>
          </a:xfrm>
        </p:grpSpPr>
        <p:sp>
          <p:nvSpPr>
            <p:cNvPr id="65"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charset="-122"/>
                <a:ea typeface="微软雅黑" panose="020B0503020204020204" charset="-122"/>
              </a:endParaRPr>
            </a:p>
          </p:txBody>
        </p:sp>
        <p:sp>
          <p:nvSpPr>
            <p:cNvPr id="66"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grpSp>
      <p:sp>
        <p:nvSpPr>
          <p:cNvPr id="67" name="Freeform 6"/>
          <p:cNvSpPr/>
          <p:nvPr/>
        </p:nvSpPr>
        <p:spPr bwMode="auto">
          <a:xfrm>
            <a:off x="1073671" y="699542"/>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sp>
        <p:nvSpPr>
          <p:cNvPr id="68" name="Freeform 7"/>
          <p:cNvSpPr/>
          <p:nvPr/>
        </p:nvSpPr>
        <p:spPr bwMode="auto">
          <a:xfrm>
            <a:off x="1073671" y="699542"/>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DE0000"/>
          </a:solidFill>
          <a:ln w="25400">
            <a:solidFill>
              <a:srgbClr val="D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lt1"/>
              </a:solidFill>
              <a:latin typeface="+mn-lt"/>
              <a:ea typeface="+mn-ea"/>
            </a:endParaRPr>
          </a:p>
        </p:txBody>
      </p:sp>
      <p:sp>
        <p:nvSpPr>
          <p:cNvPr id="69" name="Freeform 9"/>
          <p:cNvSpPr>
            <a:spLocks noEditPoints="1"/>
          </p:cNvSpPr>
          <p:nvPr/>
        </p:nvSpPr>
        <p:spPr bwMode="auto">
          <a:xfrm>
            <a:off x="7966596" y="4130130"/>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sp>
        <p:nvSpPr>
          <p:cNvPr id="70" name="TextBox 69"/>
          <p:cNvSpPr txBox="1"/>
          <p:nvPr/>
        </p:nvSpPr>
        <p:spPr>
          <a:xfrm>
            <a:off x="1683547" y="864839"/>
            <a:ext cx="698793" cy="1322070"/>
          </a:xfrm>
          <a:prstGeom prst="rect">
            <a:avLst/>
          </a:prstGeom>
          <a:noFill/>
        </p:spPr>
        <p:txBody>
          <a:bodyPr wrap="square" rtlCol="0">
            <a:spAutoFit/>
          </a:bodyPr>
          <a:lstStyle/>
          <a:p>
            <a:r>
              <a:rPr lang="en-US" altLang="zh-CN" sz="8000" b="1" dirty="0">
                <a:solidFill>
                  <a:srgbClr val="F8F8F8"/>
                </a:solidFill>
                <a:latin typeface="微软雅黑" panose="020B0503020204020204" charset="-122"/>
                <a:ea typeface="微软雅黑" panose="020B0503020204020204" charset="-122"/>
              </a:rPr>
              <a:t>4</a:t>
            </a:r>
            <a:endParaRPr lang="en-US" altLang="zh-CN" sz="8000" b="1" dirty="0">
              <a:solidFill>
                <a:srgbClr val="F8F8F8"/>
              </a:solidFill>
              <a:latin typeface="微软雅黑" panose="020B0503020204020204" charset="-122"/>
              <a:ea typeface="微软雅黑" panose="020B0503020204020204" charset="-122"/>
            </a:endParaRPr>
          </a:p>
        </p:txBody>
      </p:sp>
      <p:sp>
        <p:nvSpPr>
          <p:cNvPr id="71" name="TextBox 70"/>
          <p:cNvSpPr txBox="1"/>
          <p:nvPr/>
        </p:nvSpPr>
        <p:spPr>
          <a:xfrm>
            <a:off x="3195761" y="1264949"/>
            <a:ext cx="4969272" cy="583565"/>
          </a:xfrm>
          <a:prstGeom prst="rect">
            <a:avLst/>
          </a:prstGeom>
          <a:noFill/>
        </p:spPr>
        <p:txBody>
          <a:bodyPr wrap="square" rtlCol="0">
            <a:spAutoFit/>
          </a:bodyPr>
          <a:lstStyle/>
          <a:p>
            <a:r>
              <a:rPr lang="zh-CN" altLang="en-US" sz="3200" b="0" dirty="0" smtClean="0">
                <a:latin typeface="+mj-ea"/>
                <a:ea typeface="+mj-ea"/>
              </a:rPr>
              <a:t>评审费支付</a:t>
            </a:r>
            <a:endParaRPr lang="zh-CN" altLang="en-US" sz="3200" b="0" dirty="0" smtClean="0">
              <a:latin typeface="+mj-ea"/>
              <a:ea typeface="+mj-ea"/>
            </a:endParaRPr>
          </a:p>
        </p:txBody>
      </p:sp>
      <p:sp>
        <p:nvSpPr>
          <p:cNvPr id="72" name="Rectangle 13"/>
          <p:cNvSpPr>
            <a:spLocks noChangeArrowheads="1"/>
          </p:cNvSpPr>
          <p:nvPr/>
        </p:nvSpPr>
        <p:spPr bwMode="auto">
          <a:xfrm>
            <a:off x="1164213" y="1580206"/>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a:solidFill>
                  <a:srgbClr val="FFFFFF"/>
                </a:solidFill>
                <a:latin typeface="微软雅黑" panose="020B0503020204020204" charset="-122"/>
                <a:ea typeface="微软雅黑" panose="020B0503020204020204" charset="-122"/>
              </a:rPr>
              <a:t>Part</a:t>
            </a:r>
            <a:endParaRPr lang="zh-CN" altLang="zh-CN" dirty="0">
              <a:solidFill>
                <a:srgbClr val="FEAE0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charset="-122"/>
                <a:ea typeface="微软雅黑" panose="020B0503020204020204" charset="-122"/>
              </a:rPr>
              <a:t>评审费支付</a:t>
            </a:r>
            <a:endParaRPr lang="zh-CN" altLang="en-US" sz="2800" i="0" dirty="0">
              <a:latin typeface="微软雅黑" panose="020B0503020204020204" charset="-122"/>
              <a:ea typeface="微软雅黑" panose="020B0503020204020204" charset="-122"/>
            </a:endParaRPr>
          </a:p>
        </p:txBody>
      </p:sp>
      <p:grpSp>
        <p:nvGrpSpPr>
          <p:cNvPr id="38" name="组合 37"/>
          <p:cNvGrpSpPr/>
          <p:nvPr/>
        </p:nvGrpSpPr>
        <p:grpSpPr>
          <a:xfrm>
            <a:off x="4558030" y="915670"/>
            <a:ext cx="4243705" cy="1315720"/>
            <a:chOff x="4558140" y="915566"/>
            <a:chExt cx="3867466" cy="1412097"/>
          </a:xfrm>
          <a:solidFill>
            <a:srgbClr val="FFAFAF"/>
          </a:solidFill>
        </p:grpSpPr>
        <p:sp>
          <p:nvSpPr>
            <p:cNvPr id="13" name="圆角矩形 12"/>
            <p:cNvSpPr/>
            <p:nvPr/>
          </p:nvSpPr>
          <p:spPr bwMode="auto">
            <a:xfrm>
              <a:off x="4558140" y="915566"/>
              <a:ext cx="3867466" cy="141209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矩形 35"/>
            <p:cNvSpPr>
              <a:spLocks noChangeArrowheads="1"/>
            </p:cNvSpPr>
            <p:nvPr/>
          </p:nvSpPr>
          <p:spPr bwMode="auto">
            <a:xfrm>
              <a:off x="4782098" y="926942"/>
              <a:ext cx="3523138" cy="13013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50000"/>
                </a:lnSpc>
              </a:pPr>
              <a:r>
                <a:rPr lang="zh-CN" sz="1200" b="0" dirty="0" smtClean="0">
                  <a:latin typeface="微软雅黑" panose="020B0503020204020204" charset="-122"/>
                  <a:ea typeface="微软雅黑" panose="020B0503020204020204" charset="-122"/>
                </a:rPr>
                <a:t>系统根据项目自动获取评审专家，招标代理也可自行添加专家信息。</a:t>
              </a:r>
              <a:endParaRPr lang="zh-CN" sz="1200" b="0" dirty="0" smtClean="0">
                <a:latin typeface="微软雅黑" panose="020B0503020204020204" charset="-122"/>
                <a:ea typeface="微软雅黑" panose="020B0503020204020204" charset="-122"/>
              </a:endParaRPr>
            </a:p>
          </p:txBody>
        </p:sp>
      </p:grpSp>
      <p:sp>
        <p:nvSpPr>
          <p:cNvPr id="21" name="五边形 20"/>
          <p:cNvSpPr/>
          <p:nvPr/>
        </p:nvSpPr>
        <p:spPr>
          <a:xfrm>
            <a:off x="3470126" y="1268879"/>
            <a:ext cx="1390650" cy="42743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a:solidFill>
                  <a:srgbClr val="F8F8F8"/>
                </a:solidFill>
                <a:latin typeface="Arial" panose="020B0604020202020204" pitchFamily="34" charset="0"/>
                <a:ea typeface="微软雅黑" panose="020B0503020204020204" charset="-122"/>
              </a:rPr>
              <a:t>专家信息</a:t>
            </a:r>
            <a:endParaRPr lang="zh-CN" altLang="en-US" sz="1500" b="1" kern="0" dirty="0">
              <a:solidFill>
                <a:srgbClr val="F8F8F8"/>
              </a:solidFill>
              <a:latin typeface="Arial" panose="020B0604020202020204" pitchFamily="34" charset="0"/>
              <a:ea typeface="微软雅黑" panose="020B0503020204020204" charset="-122"/>
            </a:endParaRPr>
          </a:p>
        </p:txBody>
      </p:sp>
      <p:sp>
        <p:nvSpPr>
          <p:cNvPr id="16" name="圆角矩形 15"/>
          <p:cNvSpPr/>
          <p:nvPr/>
        </p:nvSpPr>
        <p:spPr bwMode="auto">
          <a:xfrm>
            <a:off x="4558030" y="2359025"/>
            <a:ext cx="4244340" cy="1019810"/>
          </a:xfrm>
          <a:prstGeom prst="roundRect">
            <a:avLst/>
          </a:prstGeom>
          <a:solidFill>
            <a:srgbClr val="FFAF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9" name="矩形 35"/>
          <p:cNvSpPr>
            <a:spLocks noChangeArrowheads="1"/>
          </p:cNvSpPr>
          <p:nvPr/>
        </p:nvSpPr>
        <p:spPr bwMode="auto">
          <a:xfrm>
            <a:off x="4853940" y="2397760"/>
            <a:ext cx="3743960" cy="368300"/>
          </a:xfrm>
          <a:prstGeom prst="rect">
            <a:avLst/>
          </a:prstGeom>
          <a:solidFill>
            <a:srgbClr val="F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b="0" dirty="0">
                <a:latin typeface="微软雅黑" panose="020B0503020204020204" charset="-122"/>
                <a:ea typeface="微软雅黑" panose="020B0503020204020204" charset="-122"/>
              </a:rPr>
              <a:t>首次线上支付需要录入专家银行信息</a:t>
            </a:r>
            <a:endParaRPr lang="zh-CN" altLang="en-US" sz="1200" b="0" dirty="0">
              <a:latin typeface="微软雅黑" panose="020B0503020204020204" charset="-122"/>
              <a:ea typeface="微软雅黑" panose="020B0503020204020204" charset="-122"/>
            </a:endParaRPr>
          </a:p>
        </p:txBody>
      </p:sp>
      <p:grpSp>
        <p:nvGrpSpPr>
          <p:cNvPr id="40" name="组合 39"/>
          <p:cNvGrpSpPr/>
          <p:nvPr/>
        </p:nvGrpSpPr>
        <p:grpSpPr>
          <a:xfrm>
            <a:off x="4558140" y="3434038"/>
            <a:ext cx="4266695" cy="1069340"/>
            <a:chOff x="4558140" y="3165376"/>
            <a:chExt cx="3867466" cy="1494606"/>
          </a:xfrm>
          <a:solidFill>
            <a:srgbClr val="FFAFAF"/>
          </a:solidFill>
        </p:grpSpPr>
        <p:sp>
          <p:nvSpPr>
            <p:cNvPr id="19" name="圆角矩形 18"/>
            <p:cNvSpPr/>
            <p:nvPr/>
          </p:nvSpPr>
          <p:spPr bwMode="auto">
            <a:xfrm>
              <a:off x="4558140" y="3165376"/>
              <a:ext cx="3867466" cy="149460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0" name="矩形 35"/>
            <p:cNvSpPr>
              <a:spLocks noChangeArrowheads="1"/>
            </p:cNvSpPr>
            <p:nvPr/>
          </p:nvSpPr>
          <p:spPr bwMode="auto">
            <a:xfrm>
              <a:off x="4780891" y="3304556"/>
              <a:ext cx="3623876" cy="90173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sz="1200" b="0" dirty="0" smtClean="0">
                  <a:latin typeface="微软雅黑" panose="020B0503020204020204" charset="-122"/>
                  <a:ea typeface="微软雅黑" panose="020B0503020204020204" charset="-122"/>
                </a:rPr>
                <a:t>填写评审费金额进行支付，若评审费金额大于监管资金，支付失败，需向监管账户充值后再次发起支付。</a:t>
              </a:r>
              <a:endParaRPr lang="zh-CN" sz="1200" b="0" dirty="0" smtClean="0">
                <a:latin typeface="微软雅黑" panose="020B0503020204020204" charset="-122"/>
                <a:ea typeface="微软雅黑" panose="020B0503020204020204" charset="-122"/>
              </a:endParaRPr>
            </a:p>
          </p:txBody>
        </p:sp>
      </p:grpSp>
      <p:sp>
        <p:nvSpPr>
          <p:cNvPr id="22" name="五边形 21"/>
          <p:cNvSpPr/>
          <p:nvPr/>
        </p:nvSpPr>
        <p:spPr>
          <a:xfrm>
            <a:off x="3470126" y="256986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a:solidFill>
                  <a:srgbClr val="F8F8F8"/>
                </a:solidFill>
                <a:latin typeface="Arial" panose="020B0604020202020204" pitchFamily="34" charset="0"/>
                <a:ea typeface="微软雅黑" panose="020B0503020204020204" charset="-122"/>
              </a:rPr>
              <a:t>银行信息</a:t>
            </a:r>
            <a:endParaRPr lang="zh-CN" altLang="en-US" sz="1500" b="1" kern="0" dirty="0">
              <a:solidFill>
                <a:srgbClr val="F8F8F8"/>
              </a:solidFill>
              <a:latin typeface="Arial" panose="020B0604020202020204" pitchFamily="34" charset="0"/>
              <a:ea typeface="微软雅黑" panose="020B0503020204020204" charset="-122"/>
            </a:endParaRPr>
          </a:p>
        </p:txBody>
      </p:sp>
      <p:sp>
        <p:nvSpPr>
          <p:cNvPr id="23" name="五边形 22"/>
          <p:cNvSpPr/>
          <p:nvPr/>
        </p:nvSpPr>
        <p:spPr>
          <a:xfrm>
            <a:off x="3462982" y="373454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a:solidFill>
                  <a:srgbClr val="F8F8F8"/>
                </a:solidFill>
                <a:latin typeface="Arial" panose="020B0604020202020204" pitchFamily="34" charset="0"/>
                <a:ea typeface="微软雅黑" panose="020B0503020204020204" charset="-122"/>
              </a:rPr>
              <a:t>支付金额</a:t>
            </a:r>
            <a:endParaRPr lang="zh-CN" altLang="en-US" sz="1500" b="1" kern="0" dirty="0">
              <a:solidFill>
                <a:srgbClr val="F8F8F8"/>
              </a:solidFill>
              <a:latin typeface="Arial" panose="020B0604020202020204" pitchFamily="34" charset="0"/>
              <a:ea typeface="微软雅黑" panose="020B0503020204020204" charset="-122"/>
            </a:endParaRPr>
          </a:p>
        </p:txBody>
      </p:sp>
      <p:sp>
        <p:nvSpPr>
          <p:cNvPr id="2" name="燕尾形 1"/>
          <p:cNvSpPr/>
          <p:nvPr/>
        </p:nvSpPr>
        <p:spPr bwMode="auto">
          <a:xfrm>
            <a:off x="899592" y="1864663"/>
            <a:ext cx="1546994" cy="1406126"/>
          </a:xfrm>
          <a:prstGeom prst="chevron">
            <a:avLst>
              <a:gd name="adj" fmla="val 36789"/>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细黑" panose="02010600040101010101" pitchFamily="2" charset="-122"/>
            </a:endParaRPr>
          </a:p>
        </p:txBody>
      </p:sp>
      <p:sp>
        <p:nvSpPr>
          <p:cNvPr id="28" name="燕尾形 27"/>
          <p:cNvSpPr/>
          <p:nvPr/>
        </p:nvSpPr>
        <p:spPr bwMode="auto">
          <a:xfrm>
            <a:off x="539552" y="2065716"/>
            <a:ext cx="648238" cy="1004020"/>
          </a:xfrm>
          <a:prstGeom prst="chevron">
            <a:avLst>
              <a:gd name="adj" fmla="val 54224"/>
            </a:avLst>
          </a:prstGeom>
          <a:solidFill>
            <a:srgbClr val="DE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细黑" panose="02010600040101010101" pitchFamily="2" charset="-122"/>
            </a:endParaRPr>
          </a:p>
        </p:txBody>
      </p:sp>
      <p:sp>
        <p:nvSpPr>
          <p:cNvPr id="4" name="TextBox 3"/>
          <p:cNvSpPr txBox="1"/>
          <p:nvPr/>
        </p:nvSpPr>
        <p:spPr>
          <a:xfrm>
            <a:off x="1475767" y="2231345"/>
            <a:ext cx="640080" cy="506730"/>
          </a:xfrm>
          <a:prstGeom prst="rect">
            <a:avLst/>
          </a:prstGeom>
          <a:noFill/>
        </p:spPr>
        <p:txBody>
          <a:bodyPr wrap="none" rtlCol="0">
            <a:spAutoFit/>
          </a:bodyPr>
          <a:lstStyle/>
          <a:p>
            <a:pPr algn="ctr" eaLnBrk="1" hangingPunct="1">
              <a:lnSpc>
                <a:spcPct val="150000"/>
              </a:lnSpc>
              <a:buFont typeface="Arial" panose="020B0604020202020204" pitchFamily="34" charset="0"/>
              <a:buNone/>
              <a:defRPr/>
            </a:pPr>
            <a:r>
              <a:rPr lang="zh-CN" kern="0" dirty="0" smtClean="0">
                <a:solidFill>
                  <a:srgbClr val="F8F8F8"/>
                </a:solidFill>
                <a:ea typeface="微软雅黑" panose="020B0503020204020204" charset="-122"/>
              </a:rPr>
              <a:t>支付</a:t>
            </a:r>
            <a:endParaRPr lang="zh-CN" kern="0" dirty="0">
              <a:solidFill>
                <a:srgbClr val="F8F8F8"/>
              </a:solidFill>
              <a:ea typeface="微软雅黑" panose="020B0503020204020204" charset="-122"/>
            </a:endParaRPr>
          </a:p>
        </p:txBody>
      </p:sp>
      <p:cxnSp>
        <p:nvCxnSpPr>
          <p:cNvPr id="10" name="直接箭头连接符 9"/>
          <p:cNvCxnSpPr>
            <a:stCxn id="2" idx="3"/>
            <a:endCxn id="21" idx="1"/>
          </p:cNvCxnSpPr>
          <p:nvPr/>
        </p:nvCxnSpPr>
        <p:spPr bwMode="auto">
          <a:xfrm flipV="1">
            <a:off x="2446586" y="1482511"/>
            <a:ext cx="1023620" cy="108458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箭头连接符 31"/>
          <p:cNvCxnSpPr>
            <a:stCxn id="2" idx="3"/>
            <a:endCxn id="22" idx="1"/>
          </p:cNvCxnSpPr>
          <p:nvPr/>
        </p:nvCxnSpPr>
        <p:spPr bwMode="auto">
          <a:xfrm>
            <a:off x="2446586" y="2567091"/>
            <a:ext cx="1023620" cy="21590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箭头连接符 33"/>
          <p:cNvCxnSpPr>
            <a:stCxn id="2" idx="3"/>
            <a:endCxn id="23" idx="1"/>
          </p:cNvCxnSpPr>
          <p:nvPr/>
        </p:nvCxnSpPr>
        <p:spPr bwMode="auto">
          <a:xfrm>
            <a:off x="2446586" y="2567091"/>
            <a:ext cx="1016635" cy="138049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5"/>
          <p:cNvSpPr txBox="1">
            <a:spLocks noChangeArrowheads="1"/>
          </p:cNvSpPr>
          <p:nvPr>
            <p:custDataLst>
              <p:tags r:id="rId1"/>
            </p:custDataLst>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charset="-122"/>
                <a:ea typeface="微软雅黑" panose="020B0503020204020204" charset="-122"/>
              </a:rPr>
              <a:t>评审费支付</a:t>
            </a:r>
            <a:endParaRPr lang="zh-CN" altLang="en-US" sz="2800" i="0" dirty="0">
              <a:latin typeface="微软雅黑" panose="020B0503020204020204" charset="-122"/>
              <a:ea typeface="微软雅黑" panose="020B0503020204020204" charset="-122"/>
            </a:endParaRPr>
          </a:p>
        </p:txBody>
      </p:sp>
      <p:pic>
        <p:nvPicPr>
          <p:cNvPr id="11" name="图片 11"/>
          <p:cNvPicPr/>
          <p:nvPr>
            <p:custDataLst>
              <p:tags r:id="rId2"/>
            </p:custDataLst>
          </p:nvPr>
        </p:nvPicPr>
        <p:blipFill>
          <a:blip r:embed="rId3"/>
          <a:stretch>
            <a:fillRect/>
          </a:stretch>
        </p:blipFill>
        <p:spPr>
          <a:xfrm>
            <a:off x="611505" y="843915"/>
            <a:ext cx="5666105" cy="2593975"/>
          </a:xfrm>
          <a:prstGeom prst="rect">
            <a:avLst/>
          </a:prstGeom>
        </p:spPr>
      </p:pic>
      <p:pic>
        <p:nvPicPr>
          <p:cNvPr id="13" name="图片 13"/>
          <p:cNvPicPr/>
          <p:nvPr/>
        </p:nvPicPr>
        <p:blipFill>
          <a:blip r:embed="rId4"/>
          <a:stretch>
            <a:fillRect/>
          </a:stretch>
        </p:blipFill>
        <p:spPr>
          <a:xfrm>
            <a:off x="1403985" y="1203960"/>
            <a:ext cx="5947410" cy="2783205"/>
          </a:xfrm>
          <a:prstGeom prst="rect">
            <a:avLst/>
          </a:prstGeom>
        </p:spPr>
      </p:pic>
      <p:pic>
        <p:nvPicPr>
          <p:cNvPr id="18" name="图片 18" descr="C:\Users\ADMINI~1\AppData\Local\Temp\企业微信截图_16819807485953.p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28265" y="1348105"/>
            <a:ext cx="5263515" cy="2229485"/>
          </a:xfrm>
          <a:prstGeom prst="rect">
            <a:avLst/>
          </a:prstGeom>
          <a:noFill/>
          <a:ln>
            <a:noFill/>
          </a:ln>
        </p:spPr>
      </p:pic>
      <p:sp>
        <p:nvSpPr>
          <p:cNvPr id="4" name="文本框 3"/>
          <p:cNvSpPr txBox="1"/>
          <p:nvPr>
            <p:custDataLst>
              <p:tags r:id="rId6"/>
            </p:custDataLst>
          </p:nvPr>
        </p:nvSpPr>
        <p:spPr>
          <a:xfrm>
            <a:off x="2627630" y="4803775"/>
            <a:ext cx="4819015" cy="539750"/>
          </a:xfrm>
          <a:prstGeom prst="rect">
            <a:avLst/>
          </a:prstGeom>
          <a:noFill/>
        </p:spPr>
        <p:txBody>
          <a:bodyPr wrap="square" rtlCol="0" anchor="t">
            <a:noAutofit/>
          </a:bodyPr>
          <a:p>
            <a:r>
              <a:rPr lang="zh-CN" altLang="en-US" sz="1600">
                <a:solidFill>
                  <a:srgbClr val="FF0000"/>
                </a:solidFill>
                <a:latin typeface="微软雅黑" panose="020B0503020204020204" charset="-122"/>
                <a:ea typeface="微软雅黑" panose="020B0503020204020204" charset="-122"/>
                <a:cs typeface="微软雅黑" panose="020B0503020204020204" charset="-122"/>
              </a:rPr>
              <a:t>完善专家信息</a:t>
            </a:r>
            <a:r>
              <a:rPr lang="en-US" altLang="zh-CN" sz="1600">
                <a:solidFill>
                  <a:srgbClr val="FF0000"/>
                </a:solidFill>
                <a:latin typeface="微软雅黑" panose="020B0503020204020204" charset="-122"/>
                <a:ea typeface="微软雅黑" panose="020B0503020204020204" charset="-122"/>
                <a:cs typeface="微软雅黑" panose="020B0503020204020204" charset="-122"/>
              </a:rPr>
              <a:t>--</a:t>
            </a:r>
            <a:r>
              <a:rPr lang="zh-CN" altLang="en-US" sz="1600">
                <a:solidFill>
                  <a:srgbClr val="FF0000"/>
                </a:solidFill>
                <a:latin typeface="微软雅黑" panose="020B0503020204020204" charset="-122"/>
                <a:ea typeface="微软雅黑" panose="020B0503020204020204" charset="-122"/>
                <a:cs typeface="微软雅黑" panose="020B0503020204020204" charset="-122"/>
              </a:rPr>
              <a:t>添加银行信息</a:t>
            </a:r>
            <a:r>
              <a:rPr lang="en-US" altLang="zh-CN" sz="1600">
                <a:solidFill>
                  <a:srgbClr val="FF0000"/>
                </a:solidFill>
                <a:latin typeface="微软雅黑" panose="020B0503020204020204" charset="-122"/>
                <a:ea typeface="微软雅黑" panose="020B0503020204020204" charset="-122"/>
                <a:cs typeface="微软雅黑" panose="020B0503020204020204" charset="-122"/>
              </a:rPr>
              <a:t>--</a:t>
            </a:r>
            <a:r>
              <a:rPr lang="zh-CN" sz="1600">
                <a:solidFill>
                  <a:srgbClr val="FF0000"/>
                </a:solidFill>
                <a:latin typeface="微软雅黑" panose="020B0503020204020204" charset="-122"/>
                <a:ea typeface="微软雅黑" panose="020B0503020204020204" charset="-122"/>
                <a:cs typeface="微软雅黑" panose="020B0503020204020204" charset="-122"/>
              </a:rPr>
              <a:t>填写</a:t>
            </a:r>
            <a:r>
              <a:rPr lang="zh-CN" sz="1600">
                <a:solidFill>
                  <a:srgbClr val="FF0000"/>
                </a:solidFill>
                <a:latin typeface="微软雅黑" panose="020B0503020204020204" charset="-122"/>
                <a:ea typeface="微软雅黑" panose="020B0503020204020204" charset="-122"/>
                <a:cs typeface="微软雅黑" panose="020B0503020204020204" charset="-122"/>
              </a:rPr>
              <a:t>支付金额</a:t>
            </a:r>
            <a:endParaRPr lang="zh-CN" sz="160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17" name="图片 17" descr="D:\Program Files (x86)\WXWork\1688853716312833\Cache\Image\2023-04\企业微信截图_16819710474959.pn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15920" y="1348105"/>
            <a:ext cx="5446395" cy="286639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64" name="组合 63"/>
          <p:cNvGrpSpPr/>
          <p:nvPr/>
        </p:nvGrpSpPr>
        <p:grpSpPr>
          <a:xfrm>
            <a:off x="1163841" y="893535"/>
            <a:ext cx="7072312" cy="3482975"/>
            <a:chOff x="1358950" y="1173758"/>
            <a:chExt cx="7072312" cy="3482975"/>
          </a:xfrm>
        </p:grpSpPr>
        <p:sp>
          <p:nvSpPr>
            <p:cNvPr id="65"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charset="-122"/>
                <a:ea typeface="微软雅黑" panose="020B0503020204020204" charset="-122"/>
              </a:endParaRPr>
            </a:p>
          </p:txBody>
        </p:sp>
        <p:sp>
          <p:nvSpPr>
            <p:cNvPr id="66"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grpSp>
      <p:sp>
        <p:nvSpPr>
          <p:cNvPr id="67" name="Freeform 6"/>
          <p:cNvSpPr/>
          <p:nvPr/>
        </p:nvSpPr>
        <p:spPr bwMode="auto">
          <a:xfrm>
            <a:off x="1073671" y="699542"/>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sp>
        <p:nvSpPr>
          <p:cNvPr id="68" name="Freeform 7"/>
          <p:cNvSpPr/>
          <p:nvPr/>
        </p:nvSpPr>
        <p:spPr bwMode="auto">
          <a:xfrm>
            <a:off x="1073671" y="699542"/>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DE0000"/>
          </a:solidFill>
          <a:ln w="25400">
            <a:solidFill>
              <a:srgbClr val="D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lt1"/>
              </a:solidFill>
              <a:latin typeface="+mn-lt"/>
              <a:ea typeface="+mn-ea"/>
            </a:endParaRPr>
          </a:p>
        </p:txBody>
      </p:sp>
      <p:sp>
        <p:nvSpPr>
          <p:cNvPr id="69" name="Freeform 9"/>
          <p:cNvSpPr>
            <a:spLocks noEditPoints="1"/>
          </p:cNvSpPr>
          <p:nvPr/>
        </p:nvSpPr>
        <p:spPr bwMode="auto">
          <a:xfrm>
            <a:off x="7966596" y="4130130"/>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sp>
        <p:nvSpPr>
          <p:cNvPr id="70" name="TextBox 69"/>
          <p:cNvSpPr txBox="1"/>
          <p:nvPr/>
        </p:nvSpPr>
        <p:spPr>
          <a:xfrm>
            <a:off x="1683547" y="864839"/>
            <a:ext cx="698793" cy="1322070"/>
          </a:xfrm>
          <a:prstGeom prst="rect">
            <a:avLst/>
          </a:prstGeom>
          <a:noFill/>
        </p:spPr>
        <p:txBody>
          <a:bodyPr wrap="square" rtlCol="0">
            <a:spAutoFit/>
          </a:bodyPr>
          <a:lstStyle/>
          <a:p>
            <a:r>
              <a:rPr lang="en-US" altLang="zh-CN" sz="8000" b="1" dirty="0">
                <a:solidFill>
                  <a:srgbClr val="F8F8F8"/>
                </a:solidFill>
                <a:latin typeface="微软雅黑" panose="020B0503020204020204" charset="-122"/>
                <a:ea typeface="微软雅黑" panose="020B0503020204020204" charset="-122"/>
              </a:rPr>
              <a:t>5</a:t>
            </a:r>
            <a:endParaRPr lang="en-US" altLang="zh-CN" sz="8000" b="1" dirty="0">
              <a:solidFill>
                <a:srgbClr val="F8F8F8"/>
              </a:solidFill>
              <a:latin typeface="微软雅黑" panose="020B0503020204020204" charset="-122"/>
              <a:ea typeface="微软雅黑" panose="020B0503020204020204" charset="-122"/>
            </a:endParaRPr>
          </a:p>
        </p:txBody>
      </p:sp>
      <p:sp>
        <p:nvSpPr>
          <p:cNvPr id="71" name="TextBox 70"/>
          <p:cNvSpPr txBox="1"/>
          <p:nvPr/>
        </p:nvSpPr>
        <p:spPr>
          <a:xfrm>
            <a:off x="3195761" y="1264949"/>
            <a:ext cx="4969272" cy="583565"/>
          </a:xfrm>
          <a:prstGeom prst="rect">
            <a:avLst/>
          </a:prstGeom>
          <a:noFill/>
        </p:spPr>
        <p:txBody>
          <a:bodyPr wrap="square" rtlCol="0">
            <a:spAutoFit/>
          </a:bodyPr>
          <a:lstStyle/>
          <a:p>
            <a:r>
              <a:rPr lang="zh-CN" altLang="en-US" sz="3200" b="0" dirty="0" smtClean="0">
                <a:latin typeface="+mj-ea"/>
                <a:ea typeface="+mj-ea"/>
              </a:rPr>
              <a:t>查询支付进度</a:t>
            </a:r>
            <a:endParaRPr lang="zh-CN" altLang="en-US" sz="3200" b="0" dirty="0" smtClean="0">
              <a:latin typeface="+mj-ea"/>
              <a:ea typeface="+mj-ea"/>
            </a:endParaRPr>
          </a:p>
        </p:txBody>
      </p:sp>
      <p:sp>
        <p:nvSpPr>
          <p:cNvPr id="72" name="Rectangle 13"/>
          <p:cNvSpPr>
            <a:spLocks noChangeArrowheads="1"/>
          </p:cNvSpPr>
          <p:nvPr/>
        </p:nvSpPr>
        <p:spPr bwMode="auto">
          <a:xfrm>
            <a:off x="1164213" y="1580206"/>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a:solidFill>
                  <a:srgbClr val="FFFFFF"/>
                </a:solidFill>
                <a:latin typeface="微软雅黑" panose="020B0503020204020204" charset="-122"/>
                <a:ea typeface="微软雅黑" panose="020B0503020204020204" charset="-122"/>
              </a:rPr>
              <a:t>Part</a:t>
            </a:r>
            <a:endParaRPr lang="zh-CN" altLang="zh-CN" dirty="0">
              <a:solidFill>
                <a:srgbClr val="FEAE0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charset="-122"/>
                <a:ea typeface="微软雅黑" panose="020B0503020204020204" charset="-122"/>
              </a:rPr>
              <a:t>评审费支付</a:t>
            </a:r>
            <a:endParaRPr lang="zh-CN" altLang="en-US" sz="2800" i="0" dirty="0">
              <a:latin typeface="微软雅黑" panose="020B0503020204020204" charset="-122"/>
              <a:ea typeface="微软雅黑" panose="020B0503020204020204" charset="-122"/>
            </a:endParaRPr>
          </a:p>
        </p:txBody>
      </p:sp>
      <p:grpSp>
        <p:nvGrpSpPr>
          <p:cNvPr id="38" name="组合 37"/>
          <p:cNvGrpSpPr/>
          <p:nvPr/>
        </p:nvGrpSpPr>
        <p:grpSpPr>
          <a:xfrm>
            <a:off x="4558030" y="915670"/>
            <a:ext cx="4243705" cy="1315720"/>
            <a:chOff x="4558140" y="915566"/>
            <a:chExt cx="3867466" cy="1412097"/>
          </a:xfrm>
          <a:solidFill>
            <a:srgbClr val="FFAFAF"/>
          </a:solidFill>
        </p:grpSpPr>
        <p:sp>
          <p:nvSpPr>
            <p:cNvPr id="13" name="圆角矩形 12"/>
            <p:cNvSpPr/>
            <p:nvPr/>
          </p:nvSpPr>
          <p:spPr bwMode="auto">
            <a:xfrm>
              <a:off x="4558140" y="915566"/>
              <a:ext cx="3867466" cy="141209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矩形 35"/>
            <p:cNvSpPr>
              <a:spLocks noChangeArrowheads="1"/>
            </p:cNvSpPr>
            <p:nvPr/>
          </p:nvSpPr>
          <p:spPr bwMode="auto">
            <a:xfrm>
              <a:off x="4782098" y="926942"/>
              <a:ext cx="3523138" cy="13013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50000"/>
                </a:lnSpc>
              </a:pPr>
              <a:r>
                <a:rPr lang="zh-CN" sz="1200" b="0" dirty="0" smtClean="0">
                  <a:latin typeface="微软雅黑" panose="020B0503020204020204" charset="-122"/>
                  <a:ea typeface="微软雅黑" panose="020B0503020204020204" charset="-122"/>
                </a:rPr>
                <a:t>首次使用需要注册用户，用于查询评审费到账时间和金额。注册时身份证号务必准确，系统根据评标专家身份证号关联评审项目。</a:t>
              </a:r>
              <a:endParaRPr lang="zh-CN" sz="1200" b="0" dirty="0" smtClean="0">
                <a:latin typeface="微软雅黑" panose="020B0503020204020204" charset="-122"/>
                <a:ea typeface="微软雅黑" panose="020B0503020204020204" charset="-122"/>
              </a:endParaRPr>
            </a:p>
          </p:txBody>
        </p:sp>
      </p:grpSp>
      <p:sp>
        <p:nvSpPr>
          <p:cNvPr id="21" name="五边形 20"/>
          <p:cNvSpPr/>
          <p:nvPr/>
        </p:nvSpPr>
        <p:spPr>
          <a:xfrm>
            <a:off x="3470126" y="1268879"/>
            <a:ext cx="1390650" cy="42743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a:solidFill>
                  <a:srgbClr val="F8F8F8"/>
                </a:solidFill>
                <a:latin typeface="Arial" panose="020B0604020202020204" pitchFamily="34" charset="0"/>
                <a:ea typeface="微软雅黑" panose="020B0503020204020204" charset="-122"/>
              </a:rPr>
              <a:t>专家账号注册</a:t>
            </a:r>
            <a:endParaRPr lang="zh-CN" altLang="en-US" sz="1500" b="1" kern="0" dirty="0">
              <a:solidFill>
                <a:srgbClr val="F8F8F8"/>
              </a:solidFill>
              <a:latin typeface="Arial" panose="020B0604020202020204" pitchFamily="34" charset="0"/>
              <a:ea typeface="微软雅黑" panose="020B0503020204020204" charset="-122"/>
            </a:endParaRPr>
          </a:p>
        </p:txBody>
      </p:sp>
      <p:sp>
        <p:nvSpPr>
          <p:cNvPr id="16" name="圆角矩形 15"/>
          <p:cNvSpPr/>
          <p:nvPr/>
        </p:nvSpPr>
        <p:spPr bwMode="auto">
          <a:xfrm>
            <a:off x="4558030" y="2359025"/>
            <a:ext cx="4244340" cy="1019810"/>
          </a:xfrm>
          <a:prstGeom prst="roundRect">
            <a:avLst/>
          </a:prstGeom>
          <a:solidFill>
            <a:srgbClr val="FFAF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9" name="矩形 35"/>
          <p:cNvSpPr>
            <a:spLocks noChangeArrowheads="1"/>
          </p:cNvSpPr>
          <p:nvPr/>
        </p:nvSpPr>
        <p:spPr bwMode="auto">
          <a:xfrm>
            <a:off x="4853940" y="2397760"/>
            <a:ext cx="3743960" cy="645160"/>
          </a:xfrm>
          <a:prstGeom prst="rect">
            <a:avLst/>
          </a:prstGeom>
          <a:solidFill>
            <a:srgbClr val="F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b="0" dirty="0">
                <a:latin typeface="微软雅黑" panose="020B0503020204020204" charset="-122"/>
                <a:ea typeface="微软雅黑" panose="020B0503020204020204" charset="-122"/>
              </a:rPr>
              <a:t>评标专家可自主维护银行信息，添加银行信息后，招标代理支付评审费时可直接勾选使用；</a:t>
            </a:r>
            <a:endParaRPr lang="zh-CN" altLang="en-US" sz="1200" b="0" dirty="0">
              <a:latin typeface="微软雅黑" panose="020B0503020204020204" charset="-122"/>
              <a:ea typeface="微软雅黑" panose="020B0503020204020204" charset="-122"/>
            </a:endParaRPr>
          </a:p>
        </p:txBody>
      </p:sp>
      <p:grpSp>
        <p:nvGrpSpPr>
          <p:cNvPr id="40" name="组合 39"/>
          <p:cNvGrpSpPr/>
          <p:nvPr/>
        </p:nvGrpSpPr>
        <p:grpSpPr>
          <a:xfrm>
            <a:off x="4558140" y="3434038"/>
            <a:ext cx="4266695" cy="1069340"/>
            <a:chOff x="4558140" y="3165376"/>
            <a:chExt cx="3867466" cy="1494606"/>
          </a:xfrm>
          <a:solidFill>
            <a:srgbClr val="FFAFAF"/>
          </a:solidFill>
        </p:grpSpPr>
        <p:sp>
          <p:nvSpPr>
            <p:cNvPr id="19" name="圆角矩形 18"/>
            <p:cNvSpPr/>
            <p:nvPr/>
          </p:nvSpPr>
          <p:spPr bwMode="auto">
            <a:xfrm>
              <a:off x="4558140" y="3165376"/>
              <a:ext cx="3867466" cy="149460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0" name="矩形 35"/>
            <p:cNvSpPr>
              <a:spLocks noChangeArrowheads="1"/>
            </p:cNvSpPr>
            <p:nvPr/>
          </p:nvSpPr>
          <p:spPr bwMode="auto">
            <a:xfrm>
              <a:off x="4780891" y="3304556"/>
              <a:ext cx="3623876" cy="90173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sz="1200" b="0" dirty="0" smtClean="0">
                  <a:latin typeface="微软雅黑" panose="020B0503020204020204" charset="-122"/>
                  <a:ea typeface="微软雅黑" panose="020B0503020204020204" charset="-122"/>
                </a:rPr>
                <a:t>评标结束后，评标专家可登录专家费支付管理系统查询评审费到账时间和金额。</a:t>
              </a:r>
              <a:endParaRPr lang="zh-CN" sz="1200" b="0" dirty="0" smtClean="0">
                <a:latin typeface="微软雅黑" panose="020B0503020204020204" charset="-122"/>
                <a:ea typeface="微软雅黑" panose="020B0503020204020204" charset="-122"/>
              </a:endParaRPr>
            </a:p>
          </p:txBody>
        </p:sp>
      </p:grpSp>
      <p:sp>
        <p:nvSpPr>
          <p:cNvPr id="22" name="五边形 21"/>
          <p:cNvSpPr/>
          <p:nvPr/>
        </p:nvSpPr>
        <p:spPr>
          <a:xfrm>
            <a:off x="3470126" y="256986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a:solidFill>
                  <a:srgbClr val="F8F8F8"/>
                </a:solidFill>
                <a:latin typeface="Arial" panose="020B0604020202020204" pitchFamily="34" charset="0"/>
                <a:ea typeface="微软雅黑" panose="020B0503020204020204" charset="-122"/>
              </a:rPr>
              <a:t>添加银行信息</a:t>
            </a:r>
            <a:endParaRPr lang="zh-CN" altLang="en-US" sz="1500" b="1" kern="0" dirty="0">
              <a:solidFill>
                <a:srgbClr val="F8F8F8"/>
              </a:solidFill>
              <a:latin typeface="Arial" panose="020B0604020202020204" pitchFamily="34" charset="0"/>
              <a:ea typeface="微软雅黑" panose="020B0503020204020204" charset="-122"/>
            </a:endParaRPr>
          </a:p>
        </p:txBody>
      </p:sp>
      <p:sp>
        <p:nvSpPr>
          <p:cNvPr id="23" name="五边形 22"/>
          <p:cNvSpPr/>
          <p:nvPr/>
        </p:nvSpPr>
        <p:spPr>
          <a:xfrm>
            <a:off x="3462982" y="373454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a:solidFill>
                  <a:srgbClr val="F8F8F8"/>
                </a:solidFill>
                <a:latin typeface="Arial" panose="020B0604020202020204" pitchFamily="34" charset="0"/>
                <a:ea typeface="微软雅黑" panose="020B0503020204020204" charset="-122"/>
              </a:rPr>
              <a:t>查询评审费</a:t>
            </a:r>
            <a:endParaRPr lang="zh-CN" altLang="en-US" sz="1500" b="1" kern="0" dirty="0">
              <a:solidFill>
                <a:srgbClr val="F8F8F8"/>
              </a:solidFill>
              <a:latin typeface="Arial" panose="020B0604020202020204" pitchFamily="34" charset="0"/>
              <a:ea typeface="微软雅黑" panose="020B0503020204020204" charset="-122"/>
            </a:endParaRPr>
          </a:p>
        </p:txBody>
      </p:sp>
      <p:sp>
        <p:nvSpPr>
          <p:cNvPr id="2" name="燕尾形 1"/>
          <p:cNvSpPr/>
          <p:nvPr/>
        </p:nvSpPr>
        <p:spPr bwMode="auto">
          <a:xfrm>
            <a:off x="899592" y="1864663"/>
            <a:ext cx="1546994" cy="1406126"/>
          </a:xfrm>
          <a:prstGeom prst="chevron">
            <a:avLst>
              <a:gd name="adj" fmla="val 36789"/>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细黑" panose="02010600040101010101" pitchFamily="2" charset="-122"/>
            </a:endParaRPr>
          </a:p>
        </p:txBody>
      </p:sp>
      <p:sp>
        <p:nvSpPr>
          <p:cNvPr id="28" name="燕尾形 27"/>
          <p:cNvSpPr/>
          <p:nvPr/>
        </p:nvSpPr>
        <p:spPr bwMode="auto">
          <a:xfrm>
            <a:off x="539552" y="2065716"/>
            <a:ext cx="648238" cy="1004020"/>
          </a:xfrm>
          <a:prstGeom prst="chevron">
            <a:avLst>
              <a:gd name="adj" fmla="val 54224"/>
            </a:avLst>
          </a:prstGeom>
          <a:solidFill>
            <a:srgbClr val="DE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细黑" panose="02010600040101010101" pitchFamily="2" charset="-122"/>
            </a:endParaRPr>
          </a:p>
        </p:txBody>
      </p:sp>
      <p:sp>
        <p:nvSpPr>
          <p:cNvPr id="4" name="TextBox 3"/>
          <p:cNvSpPr txBox="1"/>
          <p:nvPr/>
        </p:nvSpPr>
        <p:spPr>
          <a:xfrm>
            <a:off x="1475767" y="2004015"/>
            <a:ext cx="640080" cy="922020"/>
          </a:xfrm>
          <a:prstGeom prst="rect">
            <a:avLst/>
          </a:prstGeom>
          <a:noFill/>
        </p:spPr>
        <p:txBody>
          <a:bodyPr wrap="none" rtlCol="0">
            <a:spAutoFit/>
          </a:bodyPr>
          <a:lstStyle/>
          <a:p>
            <a:pPr algn="ctr" eaLnBrk="1" hangingPunct="1">
              <a:lnSpc>
                <a:spcPct val="150000"/>
              </a:lnSpc>
              <a:buFont typeface="Arial" panose="020B0604020202020204" pitchFamily="34" charset="0"/>
              <a:buNone/>
              <a:defRPr/>
            </a:pPr>
            <a:r>
              <a:rPr lang="zh-CN" kern="0" dirty="0" smtClean="0">
                <a:solidFill>
                  <a:srgbClr val="F8F8F8"/>
                </a:solidFill>
                <a:ea typeface="微软雅黑" panose="020B0503020204020204" charset="-122"/>
              </a:rPr>
              <a:t>支付</a:t>
            </a:r>
            <a:endParaRPr lang="zh-CN" kern="0" dirty="0" smtClean="0">
              <a:solidFill>
                <a:srgbClr val="F8F8F8"/>
              </a:solidFill>
              <a:ea typeface="微软雅黑" panose="020B0503020204020204" charset="-122"/>
            </a:endParaRPr>
          </a:p>
          <a:p>
            <a:pPr algn="ctr" eaLnBrk="1" hangingPunct="1">
              <a:lnSpc>
                <a:spcPct val="150000"/>
              </a:lnSpc>
              <a:buFont typeface="Arial" panose="020B0604020202020204" pitchFamily="34" charset="0"/>
              <a:buNone/>
              <a:defRPr/>
            </a:pPr>
            <a:r>
              <a:rPr lang="zh-CN" kern="0" dirty="0">
                <a:solidFill>
                  <a:srgbClr val="F8F8F8"/>
                </a:solidFill>
                <a:ea typeface="微软雅黑" panose="020B0503020204020204" charset="-122"/>
              </a:rPr>
              <a:t>查询</a:t>
            </a:r>
            <a:endParaRPr lang="zh-CN" kern="0" dirty="0">
              <a:solidFill>
                <a:srgbClr val="F8F8F8"/>
              </a:solidFill>
              <a:ea typeface="微软雅黑" panose="020B0503020204020204" charset="-122"/>
            </a:endParaRPr>
          </a:p>
        </p:txBody>
      </p:sp>
      <p:cxnSp>
        <p:nvCxnSpPr>
          <p:cNvPr id="10" name="直接箭头连接符 9"/>
          <p:cNvCxnSpPr>
            <a:stCxn id="2" idx="3"/>
            <a:endCxn id="21" idx="1"/>
          </p:cNvCxnSpPr>
          <p:nvPr/>
        </p:nvCxnSpPr>
        <p:spPr bwMode="auto">
          <a:xfrm flipV="1">
            <a:off x="2446586" y="1482511"/>
            <a:ext cx="1023620" cy="108458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箭头连接符 31"/>
          <p:cNvCxnSpPr>
            <a:stCxn id="2" idx="3"/>
            <a:endCxn id="22" idx="1"/>
          </p:cNvCxnSpPr>
          <p:nvPr/>
        </p:nvCxnSpPr>
        <p:spPr bwMode="auto">
          <a:xfrm>
            <a:off x="2446586" y="2567091"/>
            <a:ext cx="1023620" cy="21590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箭头连接符 33"/>
          <p:cNvCxnSpPr>
            <a:stCxn id="2" idx="3"/>
            <a:endCxn id="23" idx="1"/>
          </p:cNvCxnSpPr>
          <p:nvPr/>
        </p:nvCxnSpPr>
        <p:spPr bwMode="auto">
          <a:xfrm>
            <a:off x="2446586" y="2567091"/>
            <a:ext cx="1016635" cy="138049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5"/>
          <p:cNvSpPr txBox="1">
            <a:spLocks noChangeArrowheads="1"/>
          </p:cNvSpPr>
          <p:nvPr>
            <p:custDataLst>
              <p:tags r:id="rId1"/>
            </p:custDataLst>
          </p:nvPr>
        </p:nvSpPr>
        <p:spPr bwMode="auto">
          <a:xfrm>
            <a:off x="953135" y="139700"/>
            <a:ext cx="4260215"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charset="-122"/>
                <a:ea typeface="微软雅黑" panose="020B0503020204020204" charset="-122"/>
              </a:rPr>
              <a:t>查询支付进度</a:t>
            </a:r>
            <a:r>
              <a:rPr lang="en-US" altLang="zh-CN" sz="2800" i="0" dirty="0">
                <a:latin typeface="微软雅黑" panose="020B0503020204020204" charset="-122"/>
                <a:ea typeface="微软雅黑" panose="020B0503020204020204" charset="-122"/>
              </a:rPr>
              <a:t>-</a:t>
            </a:r>
            <a:r>
              <a:rPr lang="zh-CN" altLang="en-US" sz="2800" i="0" dirty="0">
                <a:latin typeface="微软雅黑" panose="020B0503020204020204" charset="-122"/>
                <a:ea typeface="微软雅黑" panose="020B0503020204020204" charset="-122"/>
              </a:rPr>
              <a:t>评标专家</a:t>
            </a:r>
            <a:endParaRPr lang="zh-CN" altLang="en-US" sz="2800" i="0" dirty="0">
              <a:latin typeface="微软雅黑" panose="020B0503020204020204" charset="-122"/>
              <a:ea typeface="微软雅黑" panose="020B0503020204020204" charset="-122"/>
            </a:endParaRPr>
          </a:p>
        </p:txBody>
      </p:sp>
      <p:sp>
        <p:nvSpPr>
          <p:cNvPr id="4" name="文本框 3"/>
          <p:cNvSpPr txBox="1"/>
          <p:nvPr>
            <p:custDataLst>
              <p:tags r:id="rId2"/>
            </p:custDataLst>
          </p:nvPr>
        </p:nvSpPr>
        <p:spPr>
          <a:xfrm>
            <a:off x="934085" y="4371975"/>
            <a:ext cx="6988175" cy="539750"/>
          </a:xfrm>
          <a:prstGeom prst="rect">
            <a:avLst/>
          </a:prstGeom>
          <a:noFill/>
        </p:spPr>
        <p:txBody>
          <a:bodyPr wrap="square" rtlCol="0" anchor="t">
            <a:noAutofit/>
          </a:bodyPr>
          <a:p>
            <a:r>
              <a:rPr sz="1600">
                <a:solidFill>
                  <a:srgbClr val="FF0000"/>
                </a:solidFill>
                <a:latin typeface="微软雅黑" panose="020B0503020204020204" charset="-122"/>
                <a:ea typeface="微软雅黑" panose="020B0503020204020204" charset="-122"/>
                <a:cs typeface="微软雅黑" panose="020B0503020204020204" charset="-122"/>
              </a:rPr>
              <a:t>评标结束后评标专家可在专家费支付管理系统进行查询是否到账和到账金额</a:t>
            </a:r>
            <a:endParaRPr sz="160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100" name="图片 99"/>
          <p:cNvPicPr/>
          <p:nvPr/>
        </p:nvPicPr>
        <p:blipFill>
          <a:blip r:embed="rId3"/>
          <a:stretch>
            <a:fillRect/>
          </a:stretch>
        </p:blipFill>
        <p:spPr>
          <a:xfrm>
            <a:off x="539750" y="843915"/>
            <a:ext cx="5619115" cy="3528060"/>
          </a:xfrm>
          <a:prstGeom prst="rect">
            <a:avLst/>
          </a:prstGeom>
          <a:noFill/>
          <a:ln w="9525">
            <a:noFill/>
          </a:ln>
        </p:spPr>
      </p:pic>
      <p:pic>
        <p:nvPicPr>
          <p:cNvPr id="101" name="图片 100"/>
          <p:cNvPicPr/>
          <p:nvPr/>
        </p:nvPicPr>
        <p:blipFill>
          <a:blip r:embed="rId4"/>
          <a:stretch>
            <a:fillRect/>
          </a:stretch>
        </p:blipFill>
        <p:spPr>
          <a:xfrm>
            <a:off x="540385" y="988060"/>
            <a:ext cx="8094980" cy="1923415"/>
          </a:xfrm>
          <a:prstGeom prst="rect">
            <a:avLst/>
          </a:prstGeom>
          <a:noFill/>
          <a:ln w="9525">
            <a:noFill/>
          </a:ln>
        </p:spPr>
      </p:pic>
      <p:sp>
        <p:nvSpPr>
          <p:cNvPr id="2" name="圆角矩形 1"/>
          <p:cNvSpPr/>
          <p:nvPr/>
        </p:nvSpPr>
        <p:spPr>
          <a:xfrm>
            <a:off x="612140" y="1995805"/>
            <a:ext cx="575945" cy="215900"/>
          </a:xfrm>
          <a:prstGeom prst="roundRect">
            <a:avLst/>
          </a:prstGeom>
          <a:noFill/>
          <a:ln w="381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0000"/>
                </a:solidFill>
              </a14:hiddenFill>
            </a:ext>
          </a:extLst>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
        <p:nvSpPr>
          <p:cNvPr id="5" name="圆角矩形 4"/>
          <p:cNvSpPr/>
          <p:nvPr/>
        </p:nvSpPr>
        <p:spPr>
          <a:xfrm>
            <a:off x="4644390" y="1536700"/>
            <a:ext cx="575945" cy="215900"/>
          </a:xfrm>
          <a:prstGeom prst="roundRect">
            <a:avLst/>
          </a:prstGeom>
          <a:noFill/>
          <a:ln w="381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0000"/>
                </a:solidFill>
              </a14:hiddenFill>
            </a:ext>
          </a:extLst>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
        <p:nvSpPr>
          <p:cNvPr id="6" name="圆角矩形 5"/>
          <p:cNvSpPr/>
          <p:nvPr/>
        </p:nvSpPr>
        <p:spPr>
          <a:xfrm>
            <a:off x="1475740" y="1879600"/>
            <a:ext cx="6749415" cy="399415"/>
          </a:xfrm>
          <a:prstGeom prst="roundRect">
            <a:avLst/>
          </a:prstGeom>
          <a:noFill/>
          <a:ln w="381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0000"/>
                </a:solidFill>
              </a14:hiddenFill>
            </a:ext>
          </a:extLst>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pic>
        <p:nvPicPr>
          <p:cNvPr id="7" name="图片 6"/>
          <p:cNvPicPr>
            <a:picLocks noChangeAspect="1"/>
          </p:cNvPicPr>
          <p:nvPr/>
        </p:nvPicPr>
        <p:blipFill>
          <a:blip r:embed="rId5"/>
          <a:stretch>
            <a:fillRect/>
          </a:stretch>
        </p:blipFill>
        <p:spPr>
          <a:xfrm>
            <a:off x="540385" y="1275715"/>
            <a:ext cx="8094980" cy="2159635"/>
          </a:xfrm>
          <a:prstGeom prst="rect">
            <a:avLst/>
          </a:prstGeom>
        </p:spPr>
      </p:pic>
      <p:sp>
        <p:nvSpPr>
          <p:cNvPr id="8" name="圆角矩形 7"/>
          <p:cNvSpPr/>
          <p:nvPr/>
        </p:nvSpPr>
        <p:spPr>
          <a:xfrm>
            <a:off x="683895" y="2139950"/>
            <a:ext cx="7272655" cy="288290"/>
          </a:xfrm>
          <a:prstGeom prst="roundRect">
            <a:avLst/>
          </a:prstGeom>
          <a:noFill/>
          <a:ln w="381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5" grpId="0" animBg="1"/>
      <p:bldP spid="5" grpId="1" animBg="1"/>
      <p:bldP spid="6" grpId="0" animBg="1"/>
      <p:bldP spid="6" grpId="1" animBg="1"/>
      <p:bldP spid="8" grpId="0" animBg="1"/>
      <p:bldP spid="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0" descr="EV019-01"/>
          <p:cNvPicPr>
            <a:picLocks noChangeAspect="1" noChangeArrowheads="1"/>
          </p:cNvPicPr>
          <p:nvPr/>
        </p:nvPicPr>
        <p:blipFill>
          <a:blip r:embed="rId1">
            <a:duotone>
              <a:prstClr val="black"/>
              <a:srgbClr val="FF0000">
                <a:tint val="45000"/>
                <a:satMod val="400000"/>
              </a:srgbClr>
            </a:duotone>
            <a:extLst>
              <a:ext uri="{28A0092B-C50C-407E-A947-70E740481C1C}">
                <a14:useLocalDpi xmlns:a14="http://schemas.microsoft.com/office/drawing/2010/main" val="0"/>
              </a:ext>
            </a:extLst>
          </a:blip>
          <a:srcRect/>
          <a:stretch>
            <a:fillRect/>
          </a:stretch>
        </p:blipFill>
        <p:spPr bwMode="auto">
          <a:xfrm>
            <a:off x="-1429245" y="-2396802"/>
            <a:ext cx="12049918" cy="999240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1" descr="EV019"/>
          <p:cNvPicPr>
            <a:picLocks noChangeAspect="1" noChangeArrowheads="1"/>
          </p:cNvPicPr>
          <p:nvPr/>
        </p:nvPicPr>
        <p:blipFill>
          <a:blip r:embed="rId2">
            <a:duotone>
              <a:prstClr val="black"/>
              <a:srgbClr val="FF0000">
                <a:tint val="45000"/>
                <a:satMod val="400000"/>
              </a:srgbClr>
            </a:duotone>
            <a:extLst>
              <a:ext uri="{28A0092B-C50C-407E-A947-70E740481C1C}">
                <a14:useLocalDpi xmlns:a14="http://schemas.microsoft.com/office/drawing/2010/main" val="0"/>
              </a:ext>
            </a:extLst>
          </a:blip>
          <a:srcRect/>
          <a:stretch>
            <a:fillRect/>
          </a:stretch>
        </p:blipFill>
        <p:spPr bwMode="auto">
          <a:xfrm>
            <a:off x="-1145643" y="-1676721"/>
            <a:ext cx="11570316" cy="821119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6486" y="-92546"/>
            <a:ext cx="9180486" cy="549314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1" name="Oval 35"/>
          <p:cNvSpPr>
            <a:spLocks noChangeArrowheads="1"/>
          </p:cNvSpPr>
          <p:nvPr/>
        </p:nvSpPr>
        <p:spPr bwMode="auto">
          <a:xfrm>
            <a:off x="6283328" y="1028701"/>
            <a:ext cx="314325" cy="349250"/>
          </a:xfrm>
          <a:prstGeom prst="ellipse">
            <a:avLst/>
          </a:prstGeom>
          <a:gradFill rotWithShape="1">
            <a:gsLst>
              <a:gs pos="0">
                <a:schemeClr val="bg1"/>
              </a:gs>
              <a:gs pos="100000">
                <a:schemeClr val="bg1">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矩形 24"/>
          <p:cNvSpPr/>
          <p:nvPr/>
        </p:nvSpPr>
        <p:spPr>
          <a:xfrm>
            <a:off x="-25102" y="1444590"/>
            <a:ext cx="9169102" cy="2279288"/>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865782" y="1922514"/>
            <a:ext cx="3578426" cy="1323439"/>
          </a:xfrm>
          <a:prstGeom prst="rect">
            <a:avLst/>
          </a:prstGeom>
        </p:spPr>
        <p:txBody>
          <a:bodyPr wrap="square">
            <a:spAutoFit/>
          </a:bodyPr>
          <a:lstStyle/>
          <a:p>
            <a:pPr lvl="0" algn="ctr">
              <a:defRPr/>
            </a:pPr>
            <a:r>
              <a:rPr lang="en-US" altLang="zh-CN" sz="8000" b="0" dirty="0">
                <a:solidFill>
                  <a:srgbClr val="C00000"/>
                </a:solidFill>
                <a:latin typeface="Impact" panose="020B0806030902050204" pitchFamily="34" charset="0"/>
                <a:ea typeface="微软雅黑" panose="020B0503020204020204" charset="-122"/>
              </a:rPr>
              <a:t>Thanks</a:t>
            </a:r>
            <a:endParaRPr lang="zh-CN" altLang="en-US" sz="8000" b="0" dirty="0">
              <a:solidFill>
                <a:srgbClr val="C00000"/>
              </a:solidFill>
              <a:latin typeface="Impact" panose="020B0806030902050204" pitchFamily="34" charset="0"/>
              <a:ea typeface="微软雅黑" panose="020B0503020204020204" charset="-122"/>
            </a:endParaRPr>
          </a:p>
        </p:txBody>
      </p:sp>
      <p:sp>
        <p:nvSpPr>
          <p:cNvPr id="2" name="文本框 1"/>
          <p:cNvSpPr txBox="1"/>
          <p:nvPr/>
        </p:nvSpPr>
        <p:spPr>
          <a:xfrm>
            <a:off x="683260" y="4537710"/>
            <a:ext cx="6997700" cy="368300"/>
          </a:xfrm>
          <a:prstGeom prst="rect">
            <a:avLst/>
          </a:prstGeom>
          <a:noFill/>
        </p:spPr>
        <p:txBody>
          <a:bodyPr wrap="square" rtlCol="0">
            <a:spAutoFit/>
          </a:bodyPr>
          <a:p>
            <a:r>
              <a:rPr lang="zh-CN" altLang="en-US">
                <a:solidFill>
                  <a:schemeClr val="bg1"/>
                </a:solidFill>
              </a:rPr>
              <a:t>技术服务电话：</a:t>
            </a:r>
            <a:r>
              <a:rPr lang="en-US" altLang="zh-CN">
                <a:solidFill>
                  <a:schemeClr val="bg1"/>
                </a:solidFill>
              </a:rPr>
              <a:t>0531-59596642</a:t>
            </a:r>
            <a:r>
              <a:rPr lang="zh-CN" altLang="en-US">
                <a:solidFill>
                  <a:schemeClr val="bg1"/>
                </a:solidFill>
              </a:rPr>
              <a:t>      客服QQ：2881295775</a:t>
            </a:r>
            <a:endParaRPr lang="zh-CN" altLang="en-US">
              <a:solidFill>
                <a:schemeClr val="bg1"/>
              </a:solidFill>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 name="图片 6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
        <p:nvSpPr>
          <p:cNvPr id="64" name="矩形 63"/>
          <p:cNvSpPr/>
          <p:nvPr/>
        </p:nvSpPr>
        <p:spPr>
          <a:xfrm>
            <a:off x="1" y="1689613"/>
            <a:ext cx="9144001" cy="1406543"/>
          </a:xfrm>
          <a:prstGeom prst="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pic>
        <p:nvPicPr>
          <p:cNvPr id="65" name="图片 64"/>
          <p:cNvPicPr>
            <a:picLocks noChangeAspect="1"/>
          </p:cNvPicPr>
          <p:nvPr/>
        </p:nvPicPr>
        <p:blipFill rotWithShape="1">
          <a:blip r:embed="rId1">
            <a:extLst>
              <a:ext uri="{28A0092B-C50C-407E-A947-70E740481C1C}">
                <a14:useLocalDpi xmlns:a14="http://schemas.microsoft.com/office/drawing/2010/main" val="0"/>
              </a:ext>
            </a:extLst>
          </a:blip>
          <a:srcRect l="26636"/>
          <a:stretch>
            <a:fillRect/>
          </a:stretch>
        </p:blipFill>
        <p:spPr>
          <a:xfrm>
            <a:off x="2435528" y="0"/>
            <a:ext cx="6708475" cy="5143500"/>
          </a:xfrm>
          <a:prstGeom prst="rect">
            <a:avLst/>
          </a:prstGeom>
        </p:spPr>
      </p:pic>
      <p:sp>
        <p:nvSpPr>
          <p:cNvPr id="66" name="矩形 65"/>
          <p:cNvSpPr/>
          <p:nvPr/>
        </p:nvSpPr>
        <p:spPr>
          <a:xfrm>
            <a:off x="2" y="0"/>
            <a:ext cx="2435526" cy="5143500"/>
          </a:xfrm>
          <a:prstGeom prst="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grpSp>
        <p:nvGrpSpPr>
          <p:cNvPr id="67" name="组合 66"/>
          <p:cNvGrpSpPr/>
          <p:nvPr/>
        </p:nvGrpSpPr>
        <p:grpSpPr>
          <a:xfrm>
            <a:off x="755576" y="668615"/>
            <a:ext cx="1253753" cy="1759119"/>
            <a:chOff x="687345" y="1342594"/>
            <a:chExt cx="1253752" cy="1759119"/>
          </a:xfrm>
        </p:grpSpPr>
        <p:sp>
          <p:nvSpPr>
            <p:cNvPr id="68" name="TextBox 67"/>
            <p:cNvSpPr txBox="1"/>
            <p:nvPr/>
          </p:nvSpPr>
          <p:spPr>
            <a:xfrm>
              <a:off x="687345" y="1342594"/>
              <a:ext cx="1031050" cy="1656607"/>
            </a:xfrm>
            <a:prstGeom prst="rect">
              <a:avLst/>
            </a:prstGeom>
            <a:noFill/>
          </p:spPr>
          <p:txBody>
            <a:bodyPr vert="eaVert" wrap="none" rtlCol="0">
              <a:spAutoFit/>
            </a:bodyPr>
            <a:lstStyle/>
            <a:p>
              <a:r>
                <a:rPr lang="zh-CN" altLang="en-US" sz="5500" spc="599" dirty="0">
                  <a:solidFill>
                    <a:schemeClr val="bg1"/>
                  </a:solidFill>
                  <a:latin typeface="微软雅黑" panose="020B0503020204020204" charset="-122"/>
                  <a:ea typeface="微软雅黑" panose="020B0503020204020204" charset="-122"/>
                </a:rPr>
                <a:t>目录</a:t>
              </a:r>
              <a:endParaRPr lang="zh-CN" altLang="en-US" sz="5500" spc="599" dirty="0">
                <a:solidFill>
                  <a:schemeClr val="bg1"/>
                </a:solidFill>
                <a:latin typeface="微软雅黑" panose="020B0503020204020204" charset="-122"/>
                <a:ea typeface="微软雅黑" panose="020B0503020204020204" charset="-122"/>
              </a:endParaRPr>
            </a:p>
          </p:txBody>
        </p:sp>
        <p:sp>
          <p:nvSpPr>
            <p:cNvPr id="69" name="TextBox 68"/>
            <p:cNvSpPr txBox="1"/>
            <p:nvPr/>
          </p:nvSpPr>
          <p:spPr>
            <a:xfrm>
              <a:off x="1479432" y="1893690"/>
              <a:ext cx="461665" cy="1208023"/>
            </a:xfrm>
            <a:prstGeom prst="rect">
              <a:avLst/>
            </a:prstGeom>
            <a:noFill/>
          </p:spPr>
          <p:txBody>
            <a:bodyPr vert="eaVert" wrap="none" rtlCol="0">
              <a:spAutoFit/>
            </a:bodyPr>
            <a:lstStyle/>
            <a:p>
              <a:r>
                <a:rPr lang="en-US" altLang="zh-CN" b="1" spc="-150" dirty="0">
                  <a:solidFill>
                    <a:schemeClr val="bg1"/>
                  </a:solidFill>
                  <a:latin typeface="Arial" panose="020B0604020202020204" pitchFamily="34" charset="0"/>
                  <a:cs typeface="Arial" panose="020B0604020202020204" pitchFamily="34" charset="0"/>
                </a:rPr>
                <a:t>CONTENTS</a:t>
              </a:r>
              <a:endParaRPr lang="zh-CN" altLang="en-US" b="1" spc="-150" dirty="0">
                <a:solidFill>
                  <a:schemeClr val="bg1"/>
                </a:solidFill>
                <a:latin typeface="Arial" panose="020B0604020202020204" pitchFamily="34" charset="0"/>
                <a:cs typeface="Arial" panose="020B0604020202020204" pitchFamily="34" charset="0"/>
              </a:endParaRPr>
            </a:p>
          </p:txBody>
        </p:sp>
      </p:grpSp>
      <p:sp>
        <p:nvSpPr>
          <p:cNvPr id="71" name="TextBox 70"/>
          <p:cNvSpPr txBox="1"/>
          <p:nvPr/>
        </p:nvSpPr>
        <p:spPr>
          <a:xfrm>
            <a:off x="4427984" y="1014387"/>
            <a:ext cx="4320480" cy="39878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000" dirty="0" smtClean="0">
                <a:solidFill>
                  <a:schemeClr val="tx1"/>
                </a:solidFill>
                <a:latin typeface="+mj-ea"/>
                <a:ea typeface="+mj-ea"/>
              </a:rPr>
              <a:t>用户注册</a:t>
            </a:r>
            <a:endParaRPr lang="zh-CN" altLang="en-US" sz="2000" dirty="0" smtClean="0">
              <a:solidFill>
                <a:schemeClr val="tx1"/>
              </a:solidFill>
              <a:latin typeface="+mj-ea"/>
              <a:ea typeface="+mj-ea"/>
            </a:endParaRPr>
          </a:p>
        </p:txBody>
      </p:sp>
      <p:sp>
        <p:nvSpPr>
          <p:cNvPr id="73" name="五边形 72"/>
          <p:cNvSpPr/>
          <p:nvPr/>
        </p:nvSpPr>
        <p:spPr>
          <a:xfrm>
            <a:off x="3419872" y="1025132"/>
            <a:ext cx="794625" cy="406586"/>
          </a:xfrm>
          <a:prstGeom prst="homePlate">
            <a:avLst/>
          </a:prstGeom>
          <a:solidFill>
            <a:srgbClr val="AC0000"/>
          </a:solidFill>
          <a:ln w="25400">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74" name="TextBox 73"/>
          <p:cNvSpPr txBox="1"/>
          <p:nvPr/>
        </p:nvSpPr>
        <p:spPr>
          <a:xfrm>
            <a:off x="3491880" y="991250"/>
            <a:ext cx="465339" cy="474349"/>
          </a:xfrm>
          <a:prstGeom prst="rect">
            <a:avLst/>
          </a:prstGeom>
          <a:noFill/>
        </p:spPr>
        <p:txBody>
          <a:bodyPr wrap="none" rtlCol="0">
            <a:spAutoFit/>
          </a:bodyPr>
          <a:lstStyle/>
          <a:p>
            <a:r>
              <a:rPr lang="en-US" altLang="zh-CN"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123" name="TextBox 122"/>
          <p:cNvSpPr txBox="1"/>
          <p:nvPr/>
        </p:nvSpPr>
        <p:spPr>
          <a:xfrm>
            <a:off x="4427855" y="1670050"/>
            <a:ext cx="3658870" cy="39878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000" dirty="0" smtClean="0">
                <a:latin typeface="微软雅黑" panose="020B0503020204020204" charset="-122"/>
                <a:ea typeface="微软雅黑" panose="020B0503020204020204" charset="-122"/>
                <a:sym typeface="+mn-ea"/>
              </a:rPr>
              <a:t>开通监管账户</a:t>
            </a:r>
            <a:endParaRPr lang="zh-CN" altLang="en-US" sz="2000" dirty="0" smtClean="0">
              <a:latin typeface="微软雅黑" panose="020B0503020204020204" charset="-122"/>
              <a:ea typeface="微软雅黑" panose="020B0503020204020204" charset="-122"/>
              <a:sym typeface="+mn-ea"/>
            </a:endParaRPr>
          </a:p>
        </p:txBody>
      </p:sp>
      <p:sp>
        <p:nvSpPr>
          <p:cNvPr id="124" name="五边形 123"/>
          <p:cNvSpPr/>
          <p:nvPr/>
        </p:nvSpPr>
        <p:spPr>
          <a:xfrm>
            <a:off x="3419872" y="1635791"/>
            <a:ext cx="794625" cy="406586"/>
          </a:xfrm>
          <a:prstGeom prst="homePlate">
            <a:avLst/>
          </a:prstGeom>
          <a:solidFill>
            <a:srgbClr val="AC0000"/>
          </a:solidFill>
          <a:ln w="25400">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25" name="TextBox 124"/>
          <p:cNvSpPr txBox="1"/>
          <p:nvPr/>
        </p:nvSpPr>
        <p:spPr>
          <a:xfrm>
            <a:off x="3491880" y="1564444"/>
            <a:ext cx="504577" cy="474349"/>
          </a:xfrm>
          <a:prstGeom prst="rect">
            <a:avLst/>
          </a:prstGeom>
          <a:noFill/>
        </p:spPr>
        <p:txBody>
          <a:bodyPr wrap="none" rtlCol="0">
            <a:spAutoFit/>
          </a:bodyPr>
          <a:lstStyle/>
          <a:p>
            <a:r>
              <a:rPr lang="en-US" altLang="zh-CN"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2" name="五边形 1"/>
          <p:cNvSpPr/>
          <p:nvPr>
            <p:custDataLst>
              <p:tags r:id="rId2"/>
            </p:custDataLst>
          </p:nvPr>
        </p:nvSpPr>
        <p:spPr>
          <a:xfrm>
            <a:off x="3419872" y="2325401"/>
            <a:ext cx="794625" cy="406586"/>
          </a:xfrm>
          <a:prstGeom prst="homePlate">
            <a:avLst/>
          </a:prstGeom>
          <a:solidFill>
            <a:srgbClr val="AC0000"/>
          </a:solidFill>
          <a:ln w="25400">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0"/>
          </a:p>
        </p:txBody>
      </p:sp>
      <p:sp>
        <p:nvSpPr>
          <p:cNvPr id="3" name="五边形 2"/>
          <p:cNvSpPr/>
          <p:nvPr>
            <p:custDataLst>
              <p:tags r:id="rId3"/>
            </p:custDataLst>
          </p:nvPr>
        </p:nvSpPr>
        <p:spPr>
          <a:xfrm>
            <a:off x="3419872" y="2931826"/>
            <a:ext cx="794625" cy="406586"/>
          </a:xfrm>
          <a:prstGeom prst="homePlate">
            <a:avLst/>
          </a:prstGeom>
          <a:solidFill>
            <a:srgbClr val="AC0000"/>
          </a:solidFill>
          <a:ln w="25400">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0"/>
          </a:p>
        </p:txBody>
      </p:sp>
      <p:sp>
        <p:nvSpPr>
          <p:cNvPr id="4" name="五边形 3"/>
          <p:cNvSpPr/>
          <p:nvPr>
            <p:custDataLst>
              <p:tags r:id="rId4"/>
            </p:custDataLst>
          </p:nvPr>
        </p:nvSpPr>
        <p:spPr>
          <a:xfrm>
            <a:off x="3419872" y="3580161"/>
            <a:ext cx="794625" cy="406586"/>
          </a:xfrm>
          <a:prstGeom prst="homePlate">
            <a:avLst/>
          </a:prstGeom>
          <a:solidFill>
            <a:srgbClr val="AC0000"/>
          </a:solidFill>
          <a:ln w="25400">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0"/>
          </a:p>
        </p:txBody>
      </p:sp>
      <p:sp>
        <p:nvSpPr>
          <p:cNvPr id="5" name="TextBox 124"/>
          <p:cNvSpPr txBox="1"/>
          <p:nvPr>
            <p:custDataLst>
              <p:tags r:id="rId5"/>
            </p:custDataLst>
          </p:nvPr>
        </p:nvSpPr>
        <p:spPr>
          <a:xfrm>
            <a:off x="3491880" y="2268659"/>
            <a:ext cx="561975" cy="521970"/>
          </a:xfrm>
          <a:prstGeom prst="rect">
            <a:avLst/>
          </a:prstGeom>
          <a:noFill/>
        </p:spPr>
        <p:txBody>
          <a:bodyPr wrap="none" rtlCol="0">
            <a:spAutoFit/>
          </a:bodyPr>
          <a:p>
            <a:r>
              <a:rPr lang="en-US" altLang="zh-CN"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03</a:t>
            </a:r>
            <a:endParaRPr lang="zh-CN" altLang="en-US"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6" name="TextBox 124"/>
          <p:cNvSpPr txBox="1"/>
          <p:nvPr>
            <p:custDataLst>
              <p:tags r:id="rId6"/>
            </p:custDataLst>
          </p:nvPr>
        </p:nvSpPr>
        <p:spPr>
          <a:xfrm>
            <a:off x="3477275" y="2893499"/>
            <a:ext cx="551180" cy="521970"/>
          </a:xfrm>
          <a:prstGeom prst="rect">
            <a:avLst/>
          </a:prstGeom>
          <a:noFill/>
        </p:spPr>
        <p:txBody>
          <a:bodyPr wrap="none" rtlCol="0">
            <a:spAutoFit/>
          </a:bodyPr>
          <a:lstStyle/>
          <a:p>
            <a:r>
              <a:rPr lang="en-US" altLang="zh-CN"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04</a:t>
            </a:r>
            <a:endParaRPr lang="zh-CN" altLang="en-US"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7" name="TextBox 124"/>
          <p:cNvSpPr txBox="1"/>
          <p:nvPr>
            <p:custDataLst>
              <p:tags r:id="rId7"/>
            </p:custDataLst>
          </p:nvPr>
        </p:nvSpPr>
        <p:spPr>
          <a:xfrm>
            <a:off x="3477275" y="3518339"/>
            <a:ext cx="564515" cy="521970"/>
          </a:xfrm>
          <a:prstGeom prst="rect">
            <a:avLst/>
          </a:prstGeom>
          <a:noFill/>
        </p:spPr>
        <p:txBody>
          <a:bodyPr wrap="none" rtlCol="0">
            <a:spAutoFit/>
          </a:bodyPr>
          <a:lstStyle/>
          <a:p>
            <a:r>
              <a:rPr lang="en-US" altLang="zh-CN"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rPr>
              <a:t>05</a:t>
            </a:r>
            <a:endParaRPr lang="zh-CN" altLang="en-US" sz="2800" b="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endParaRPr>
          </a:p>
        </p:txBody>
      </p:sp>
      <p:sp>
        <p:nvSpPr>
          <p:cNvPr id="8" name="TextBox 122"/>
          <p:cNvSpPr txBox="1"/>
          <p:nvPr>
            <p:custDataLst>
              <p:tags r:id="rId8"/>
            </p:custDataLst>
          </p:nvPr>
        </p:nvSpPr>
        <p:spPr>
          <a:xfrm>
            <a:off x="4427855" y="2320290"/>
            <a:ext cx="3658870" cy="39878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p>
            <a:r>
              <a:rPr lang="zh-CN" altLang="en-US" sz="2000" dirty="0" smtClean="0">
                <a:latin typeface="微软雅黑" panose="020B0503020204020204" charset="-122"/>
                <a:ea typeface="微软雅黑" panose="020B0503020204020204" charset="-122"/>
                <a:sym typeface="+mn-ea"/>
              </a:rPr>
              <a:t>添加监管项目</a:t>
            </a:r>
            <a:endParaRPr lang="zh-CN" altLang="en-US" sz="2000" dirty="0" smtClean="0">
              <a:latin typeface="微软雅黑" panose="020B0503020204020204" charset="-122"/>
              <a:ea typeface="微软雅黑" panose="020B0503020204020204" charset="-122"/>
              <a:sym typeface="+mn-ea"/>
            </a:endParaRPr>
          </a:p>
        </p:txBody>
      </p:sp>
      <p:sp>
        <p:nvSpPr>
          <p:cNvPr id="9" name="TextBox 122"/>
          <p:cNvSpPr txBox="1"/>
          <p:nvPr>
            <p:custDataLst>
              <p:tags r:id="rId9"/>
            </p:custDataLst>
          </p:nvPr>
        </p:nvSpPr>
        <p:spPr>
          <a:xfrm>
            <a:off x="4428490" y="2931795"/>
            <a:ext cx="3658870" cy="39878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p>
            <a:r>
              <a:rPr lang="zh-CN" altLang="en-US" sz="2000" dirty="0" smtClean="0">
                <a:latin typeface="微软雅黑" panose="020B0503020204020204" charset="-122"/>
                <a:ea typeface="微软雅黑" panose="020B0503020204020204" charset="-122"/>
                <a:sym typeface="+mn-ea"/>
              </a:rPr>
              <a:t>评审费支付</a:t>
            </a:r>
            <a:endParaRPr lang="zh-CN" altLang="en-US" sz="2000" dirty="0" smtClean="0">
              <a:latin typeface="微软雅黑" panose="020B0503020204020204" charset="-122"/>
              <a:ea typeface="微软雅黑" panose="020B0503020204020204" charset="-122"/>
              <a:sym typeface="+mn-ea"/>
            </a:endParaRPr>
          </a:p>
        </p:txBody>
      </p:sp>
      <p:sp>
        <p:nvSpPr>
          <p:cNvPr id="10" name="TextBox 122"/>
          <p:cNvSpPr txBox="1"/>
          <p:nvPr>
            <p:custDataLst>
              <p:tags r:id="rId10"/>
            </p:custDataLst>
          </p:nvPr>
        </p:nvSpPr>
        <p:spPr>
          <a:xfrm>
            <a:off x="4428490" y="3577590"/>
            <a:ext cx="3658870" cy="39878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p>
            <a:r>
              <a:rPr lang="zh-CN" altLang="en-US" sz="2000" dirty="0" smtClean="0">
                <a:latin typeface="微软雅黑" panose="020B0503020204020204" charset="-122"/>
                <a:ea typeface="微软雅黑" panose="020B0503020204020204" charset="-122"/>
                <a:sym typeface="+mn-ea"/>
              </a:rPr>
              <a:t>支付信息查询</a:t>
            </a:r>
            <a:endParaRPr lang="zh-CN" altLang="en-US" sz="2000" dirty="0" smtClean="0">
              <a:latin typeface="微软雅黑" panose="020B0503020204020204" charset="-122"/>
              <a:ea typeface="微软雅黑" panose="020B0503020204020204" charset="-122"/>
              <a:sym typeface="+mn-ea"/>
            </a:endParaRPr>
          </a:p>
        </p:txBody>
      </p:sp>
    </p:spTree>
  </p:cSld>
  <p:clrMapOvr>
    <a:masterClrMapping/>
  </p:clrMapOvr>
  <p:transition spd="slow" advTm="0">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 name="图片 6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64" name="组合 63"/>
          <p:cNvGrpSpPr/>
          <p:nvPr/>
        </p:nvGrpSpPr>
        <p:grpSpPr>
          <a:xfrm>
            <a:off x="1163841" y="893535"/>
            <a:ext cx="7072312" cy="3482975"/>
            <a:chOff x="1358950" y="1173758"/>
            <a:chExt cx="7072312" cy="3482975"/>
          </a:xfrm>
        </p:grpSpPr>
        <p:sp>
          <p:nvSpPr>
            <p:cNvPr id="65"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charset="-122"/>
                <a:ea typeface="微软雅黑" panose="020B0503020204020204" charset="-122"/>
              </a:endParaRPr>
            </a:p>
          </p:txBody>
        </p:sp>
        <p:sp>
          <p:nvSpPr>
            <p:cNvPr id="66"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grpSp>
      <p:sp>
        <p:nvSpPr>
          <p:cNvPr id="67" name="Freeform 6"/>
          <p:cNvSpPr/>
          <p:nvPr/>
        </p:nvSpPr>
        <p:spPr bwMode="auto">
          <a:xfrm>
            <a:off x="1073671" y="699542"/>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sp>
        <p:nvSpPr>
          <p:cNvPr id="68" name="Freeform 7"/>
          <p:cNvSpPr/>
          <p:nvPr/>
        </p:nvSpPr>
        <p:spPr bwMode="auto">
          <a:xfrm>
            <a:off x="1073671" y="699542"/>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DE0000"/>
          </a:solidFill>
          <a:ln w="25400">
            <a:solidFill>
              <a:srgbClr val="D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lt1"/>
              </a:solidFill>
              <a:latin typeface="+mn-lt"/>
              <a:ea typeface="+mn-ea"/>
            </a:endParaRPr>
          </a:p>
        </p:txBody>
      </p:sp>
      <p:sp>
        <p:nvSpPr>
          <p:cNvPr id="69" name="Freeform 9"/>
          <p:cNvSpPr>
            <a:spLocks noEditPoints="1"/>
          </p:cNvSpPr>
          <p:nvPr/>
        </p:nvSpPr>
        <p:spPr bwMode="auto">
          <a:xfrm>
            <a:off x="7966596" y="4130130"/>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sp>
        <p:nvSpPr>
          <p:cNvPr id="70" name="TextBox 69"/>
          <p:cNvSpPr txBox="1"/>
          <p:nvPr/>
        </p:nvSpPr>
        <p:spPr>
          <a:xfrm>
            <a:off x="1683547" y="864839"/>
            <a:ext cx="698793" cy="1323439"/>
          </a:xfrm>
          <a:prstGeom prst="rect">
            <a:avLst/>
          </a:prstGeom>
          <a:noFill/>
        </p:spPr>
        <p:txBody>
          <a:bodyPr wrap="square" rtlCol="0">
            <a:spAutoFit/>
          </a:bodyPr>
          <a:lstStyle/>
          <a:p>
            <a:r>
              <a:rPr lang="en-US" altLang="zh-CN" sz="8000" b="1" dirty="0">
                <a:solidFill>
                  <a:srgbClr val="F8F8F8"/>
                </a:solidFill>
                <a:latin typeface="微软雅黑" panose="020B0503020204020204" charset="-122"/>
                <a:ea typeface="微软雅黑" panose="020B0503020204020204" charset="-122"/>
              </a:rPr>
              <a:t>1</a:t>
            </a:r>
            <a:endParaRPr lang="zh-CN" altLang="en-US" sz="8000" b="1" dirty="0">
              <a:solidFill>
                <a:srgbClr val="F8F8F8"/>
              </a:solidFill>
              <a:latin typeface="微软雅黑" panose="020B0503020204020204" charset="-122"/>
              <a:ea typeface="微软雅黑" panose="020B0503020204020204" charset="-122"/>
            </a:endParaRPr>
          </a:p>
        </p:txBody>
      </p:sp>
      <p:sp>
        <p:nvSpPr>
          <p:cNvPr id="71" name="TextBox 70"/>
          <p:cNvSpPr txBox="1"/>
          <p:nvPr/>
        </p:nvSpPr>
        <p:spPr>
          <a:xfrm>
            <a:off x="3195761" y="1264949"/>
            <a:ext cx="4969272" cy="583565"/>
          </a:xfrm>
          <a:prstGeom prst="rect">
            <a:avLst/>
          </a:prstGeom>
          <a:noFill/>
        </p:spPr>
        <p:txBody>
          <a:bodyPr wrap="square" rtlCol="0">
            <a:spAutoFit/>
          </a:bodyPr>
          <a:lstStyle/>
          <a:p>
            <a:r>
              <a:rPr lang="zh-CN" altLang="en-US" sz="3200" b="0" dirty="0" smtClean="0">
                <a:latin typeface="+mj-ea"/>
                <a:ea typeface="+mj-ea"/>
              </a:rPr>
              <a:t>用户注册</a:t>
            </a:r>
            <a:endParaRPr lang="zh-CN" altLang="en-US" sz="3200" b="0" dirty="0" smtClean="0">
              <a:latin typeface="+mj-ea"/>
              <a:ea typeface="+mj-ea"/>
            </a:endParaRPr>
          </a:p>
        </p:txBody>
      </p:sp>
      <p:sp>
        <p:nvSpPr>
          <p:cNvPr id="72" name="Rectangle 13"/>
          <p:cNvSpPr>
            <a:spLocks noChangeArrowheads="1"/>
          </p:cNvSpPr>
          <p:nvPr/>
        </p:nvSpPr>
        <p:spPr bwMode="auto">
          <a:xfrm>
            <a:off x="1164213" y="1580206"/>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a:solidFill>
                  <a:srgbClr val="FFFFFF"/>
                </a:solidFill>
                <a:latin typeface="微软雅黑" panose="020B0503020204020204" charset="-122"/>
                <a:ea typeface="微软雅黑" panose="020B0503020204020204" charset="-122"/>
              </a:rPr>
              <a:t>Part</a:t>
            </a:r>
            <a:endParaRPr lang="zh-CN" altLang="zh-CN" dirty="0">
              <a:solidFill>
                <a:srgbClr val="FEAE0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charset="-122"/>
                <a:ea typeface="微软雅黑" panose="020B0503020204020204" charset="-122"/>
              </a:rPr>
              <a:t>用户注册</a:t>
            </a:r>
            <a:endParaRPr lang="zh-CN" altLang="en-US" sz="2800" i="0" dirty="0">
              <a:latin typeface="微软雅黑" panose="020B0503020204020204" charset="-122"/>
              <a:ea typeface="微软雅黑" panose="020B0503020204020204" charset="-122"/>
            </a:endParaRPr>
          </a:p>
        </p:txBody>
      </p:sp>
      <p:grpSp>
        <p:nvGrpSpPr>
          <p:cNvPr id="38" name="组合 37"/>
          <p:cNvGrpSpPr/>
          <p:nvPr/>
        </p:nvGrpSpPr>
        <p:grpSpPr>
          <a:xfrm>
            <a:off x="4558030" y="915670"/>
            <a:ext cx="4243705" cy="1315720"/>
            <a:chOff x="4558140" y="915566"/>
            <a:chExt cx="3867466" cy="1412097"/>
          </a:xfrm>
          <a:solidFill>
            <a:srgbClr val="FFAFAF"/>
          </a:solidFill>
        </p:grpSpPr>
        <p:sp>
          <p:nvSpPr>
            <p:cNvPr id="13" name="圆角矩形 12"/>
            <p:cNvSpPr/>
            <p:nvPr/>
          </p:nvSpPr>
          <p:spPr bwMode="auto">
            <a:xfrm>
              <a:off x="4558140" y="915566"/>
              <a:ext cx="3867466" cy="141209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矩形 35"/>
            <p:cNvSpPr>
              <a:spLocks noChangeArrowheads="1"/>
            </p:cNvSpPr>
            <p:nvPr/>
          </p:nvSpPr>
          <p:spPr bwMode="auto">
            <a:xfrm>
              <a:off x="4782098" y="926942"/>
              <a:ext cx="3523138" cy="13013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50000"/>
                </a:lnSpc>
              </a:pPr>
              <a:r>
                <a:rPr sz="1200" b="0" dirty="0" smtClean="0">
                  <a:latin typeface="微软雅黑" panose="020B0503020204020204" charset="-122"/>
                  <a:ea typeface="微软雅黑" panose="020B0503020204020204" charset="-122"/>
                </a:rPr>
                <a:t>新用户注册时输入企业统一社会信用代码，点击空白处即可获取企业信息</a:t>
              </a:r>
              <a:endParaRPr sz="1200" b="0" dirty="0" smtClean="0">
                <a:latin typeface="微软雅黑" panose="020B0503020204020204" charset="-122"/>
                <a:ea typeface="微软雅黑" panose="020B0503020204020204" charset="-122"/>
              </a:endParaRPr>
            </a:p>
          </p:txBody>
        </p:sp>
      </p:grpSp>
      <p:sp>
        <p:nvSpPr>
          <p:cNvPr id="21" name="五边形 20"/>
          <p:cNvSpPr/>
          <p:nvPr/>
        </p:nvSpPr>
        <p:spPr>
          <a:xfrm>
            <a:off x="3470126" y="1268879"/>
            <a:ext cx="1390650" cy="42743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a:solidFill>
                  <a:srgbClr val="F8F8F8"/>
                </a:solidFill>
                <a:latin typeface="Arial" panose="020B0604020202020204" pitchFamily="34" charset="0"/>
                <a:ea typeface="微软雅黑" panose="020B0503020204020204" charset="-122"/>
              </a:rPr>
              <a:t>基本信息</a:t>
            </a:r>
            <a:endParaRPr lang="zh-CN" altLang="en-US" sz="1500" b="1" kern="0" dirty="0">
              <a:solidFill>
                <a:srgbClr val="F8F8F8"/>
              </a:solidFill>
              <a:latin typeface="Arial" panose="020B0604020202020204" pitchFamily="34" charset="0"/>
              <a:ea typeface="微软雅黑" panose="020B0503020204020204" charset="-122"/>
            </a:endParaRPr>
          </a:p>
        </p:txBody>
      </p:sp>
      <p:sp>
        <p:nvSpPr>
          <p:cNvPr id="16" name="圆角矩形 15"/>
          <p:cNvSpPr/>
          <p:nvPr/>
        </p:nvSpPr>
        <p:spPr bwMode="auto">
          <a:xfrm>
            <a:off x="4558030" y="2359025"/>
            <a:ext cx="4244340" cy="1019810"/>
          </a:xfrm>
          <a:prstGeom prst="roundRect">
            <a:avLst/>
          </a:prstGeom>
          <a:solidFill>
            <a:srgbClr val="FFAF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9" name="矩形 35"/>
          <p:cNvSpPr>
            <a:spLocks noChangeArrowheads="1"/>
          </p:cNvSpPr>
          <p:nvPr/>
        </p:nvSpPr>
        <p:spPr bwMode="auto">
          <a:xfrm>
            <a:off x="4853940" y="2397760"/>
            <a:ext cx="3743960" cy="645160"/>
          </a:xfrm>
          <a:prstGeom prst="rect">
            <a:avLst/>
          </a:prstGeom>
          <a:solidFill>
            <a:srgbClr val="F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b="0" dirty="0">
                <a:latin typeface="微软雅黑" panose="020B0503020204020204" charset="-122"/>
                <a:ea typeface="微软雅黑" panose="020B0503020204020204" charset="-122"/>
              </a:rPr>
              <a:t>填写财务联系人姓名和财务联系人电话，开通监管账户时，银行工作人员与财务人员联系。</a:t>
            </a:r>
            <a:endParaRPr lang="zh-CN" altLang="en-US" sz="1200" b="0" dirty="0">
              <a:latin typeface="微软雅黑" panose="020B0503020204020204" charset="-122"/>
              <a:ea typeface="微软雅黑" panose="020B0503020204020204" charset="-122"/>
            </a:endParaRPr>
          </a:p>
        </p:txBody>
      </p:sp>
      <p:grpSp>
        <p:nvGrpSpPr>
          <p:cNvPr id="40" name="组合 39"/>
          <p:cNvGrpSpPr/>
          <p:nvPr/>
        </p:nvGrpSpPr>
        <p:grpSpPr>
          <a:xfrm>
            <a:off x="4558140" y="3434038"/>
            <a:ext cx="4266695" cy="1069340"/>
            <a:chOff x="4558140" y="3165376"/>
            <a:chExt cx="3867466" cy="1494606"/>
          </a:xfrm>
          <a:solidFill>
            <a:srgbClr val="FFAFAF"/>
          </a:solidFill>
        </p:grpSpPr>
        <p:sp>
          <p:nvSpPr>
            <p:cNvPr id="19" name="圆角矩形 18"/>
            <p:cNvSpPr/>
            <p:nvPr/>
          </p:nvSpPr>
          <p:spPr bwMode="auto">
            <a:xfrm>
              <a:off x="4558140" y="3165376"/>
              <a:ext cx="3867466" cy="149460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0" name="矩形 35"/>
            <p:cNvSpPr>
              <a:spLocks noChangeArrowheads="1"/>
            </p:cNvSpPr>
            <p:nvPr/>
          </p:nvSpPr>
          <p:spPr bwMode="auto">
            <a:xfrm>
              <a:off x="4780891" y="3304556"/>
              <a:ext cx="3623876" cy="5147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sz="1200" b="0" dirty="0" smtClean="0">
                  <a:latin typeface="微软雅黑" panose="020B0503020204020204" charset="-122"/>
                  <a:ea typeface="微软雅黑" panose="020B0503020204020204" charset="-122"/>
                </a:rPr>
                <a:t>设置用户名、密码、联系电话和办公电话</a:t>
              </a:r>
              <a:endParaRPr lang="zh-CN" sz="1200" b="0" dirty="0" smtClean="0">
                <a:latin typeface="微软雅黑" panose="020B0503020204020204" charset="-122"/>
                <a:ea typeface="微软雅黑" panose="020B0503020204020204" charset="-122"/>
              </a:endParaRPr>
            </a:p>
          </p:txBody>
        </p:sp>
      </p:grpSp>
      <p:sp>
        <p:nvSpPr>
          <p:cNvPr id="22" name="五边形 21"/>
          <p:cNvSpPr/>
          <p:nvPr/>
        </p:nvSpPr>
        <p:spPr>
          <a:xfrm>
            <a:off x="3470126" y="256986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a:solidFill>
                  <a:srgbClr val="F8F8F8"/>
                </a:solidFill>
                <a:latin typeface="Arial" panose="020B0604020202020204" pitchFamily="34" charset="0"/>
                <a:ea typeface="微软雅黑" panose="020B0503020204020204" charset="-122"/>
              </a:rPr>
              <a:t>财务信息</a:t>
            </a:r>
            <a:endParaRPr lang="zh-CN" altLang="en-US" sz="1500" b="1" kern="0" dirty="0">
              <a:solidFill>
                <a:srgbClr val="F8F8F8"/>
              </a:solidFill>
              <a:latin typeface="Arial" panose="020B0604020202020204" pitchFamily="34" charset="0"/>
              <a:ea typeface="微软雅黑" panose="020B0503020204020204" charset="-122"/>
            </a:endParaRPr>
          </a:p>
        </p:txBody>
      </p:sp>
      <p:sp>
        <p:nvSpPr>
          <p:cNvPr id="23" name="五边形 22"/>
          <p:cNvSpPr/>
          <p:nvPr/>
        </p:nvSpPr>
        <p:spPr>
          <a:xfrm>
            <a:off x="3462982" y="373454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a:solidFill>
                  <a:srgbClr val="F8F8F8"/>
                </a:solidFill>
                <a:latin typeface="Arial" panose="020B0604020202020204" pitchFamily="34" charset="0"/>
                <a:ea typeface="微软雅黑" panose="020B0503020204020204" charset="-122"/>
              </a:rPr>
              <a:t>账号信息</a:t>
            </a:r>
            <a:endParaRPr lang="zh-CN" altLang="en-US" sz="1500" b="1" kern="0" dirty="0">
              <a:solidFill>
                <a:srgbClr val="F8F8F8"/>
              </a:solidFill>
              <a:latin typeface="Arial" panose="020B0604020202020204" pitchFamily="34" charset="0"/>
              <a:ea typeface="微软雅黑" panose="020B0503020204020204" charset="-122"/>
            </a:endParaRPr>
          </a:p>
        </p:txBody>
      </p:sp>
      <p:sp>
        <p:nvSpPr>
          <p:cNvPr id="2" name="燕尾形 1"/>
          <p:cNvSpPr/>
          <p:nvPr/>
        </p:nvSpPr>
        <p:spPr bwMode="auto">
          <a:xfrm>
            <a:off x="899592" y="1864663"/>
            <a:ext cx="1546994" cy="1406126"/>
          </a:xfrm>
          <a:prstGeom prst="chevron">
            <a:avLst>
              <a:gd name="adj" fmla="val 36789"/>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细黑" panose="02010600040101010101" pitchFamily="2" charset="-122"/>
            </a:endParaRPr>
          </a:p>
        </p:txBody>
      </p:sp>
      <p:sp>
        <p:nvSpPr>
          <p:cNvPr id="28" name="燕尾形 27"/>
          <p:cNvSpPr/>
          <p:nvPr/>
        </p:nvSpPr>
        <p:spPr bwMode="auto">
          <a:xfrm>
            <a:off x="539552" y="2065716"/>
            <a:ext cx="648238" cy="1004020"/>
          </a:xfrm>
          <a:prstGeom prst="chevron">
            <a:avLst>
              <a:gd name="adj" fmla="val 54224"/>
            </a:avLst>
          </a:prstGeom>
          <a:solidFill>
            <a:srgbClr val="DE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细黑" panose="02010600040101010101" pitchFamily="2" charset="-122"/>
            </a:endParaRPr>
          </a:p>
        </p:txBody>
      </p:sp>
      <p:sp>
        <p:nvSpPr>
          <p:cNvPr id="4" name="TextBox 3"/>
          <p:cNvSpPr txBox="1"/>
          <p:nvPr/>
        </p:nvSpPr>
        <p:spPr>
          <a:xfrm>
            <a:off x="1475767" y="2066880"/>
            <a:ext cx="640080" cy="922020"/>
          </a:xfrm>
          <a:prstGeom prst="rect">
            <a:avLst/>
          </a:prstGeom>
          <a:noFill/>
        </p:spPr>
        <p:txBody>
          <a:bodyPr wrap="none" rtlCol="0">
            <a:spAutoFit/>
          </a:bodyPr>
          <a:lstStyle/>
          <a:p>
            <a:pPr algn="ctr" eaLnBrk="1" hangingPunct="1">
              <a:lnSpc>
                <a:spcPct val="150000"/>
              </a:lnSpc>
              <a:buFont typeface="Arial" panose="020B0604020202020204" pitchFamily="34" charset="0"/>
              <a:buNone/>
              <a:defRPr/>
            </a:pPr>
            <a:r>
              <a:rPr lang="zh-CN" kern="0" dirty="0" smtClean="0">
                <a:solidFill>
                  <a:srgbClr val="F8F8F8"/>
                </a:solidFill>
                <a:ea typeface="微软雅黑" panose="020B0503020204020204" charset="-122"/>
              </a:rPr>
              <a:t>用户</a:t>
            </a:r>
            <a:endParaRPr lang="zh-CN" kern="0" dirty="0" smtClean="0">
              <a:solidFill>
                <a:srgbClr val="F8F8F8"/>
              </a:solidFill>
              <a:ea typeface="微软雅黑" panose="020B0503020204020204" charset="-122"/>
            </a:endParaRPr>
          </a:p>
          <a:p>
            <a:pPr algn="ctr" eaLnBrk="1" hangingPunct="1">
              <a:lnSpc>
                <a:spcPct val="150000"/>
              </a:lnSpc>
              <a:buFont typeface="Arial" panose="020B0604020202020204" pitchFamily="34" charset="0"/>
              <a:buNone/>
              <a:defRPr/>
            </a:pPr>
            <a:r>
              <a:rPr lang="zh-CN" kern="0" dirty="0" smtClean="0">
                <a:solidFill>
                  <a:srgbClr val="F8F8F8"/>
                </a:solidFill>
                <a:ea typeface="微软雅黑" panose="020B0503020204020204" charset="-122"/>
              </a:rPr>
              <a:t>注册</a:t>
            </a:r>
            <a:endParaRPr lang="zh-CN" kern="0" dirty="0">
              <a:solidFill>
                <a:srgbClr val="F8F8F8"/>
              </a:solidFill>
              <a:ea typeface="微软雅黑" panose="020B0503020204020204" charset="-122"/>
            </a:endParaRPr>
          </a:p>
        </p:txBody>
      </p:sp>
      <p:cxnSp>
        <p:nvCxnSpPr>
          <p:cNvPr id="10" name="直接箭头连接符 9"/>
          <p:cNvCxnSpPr>
            <a:stCxn id="2" idx="3"/>
            <a:endCxn id="21" idx="1"/>
          </p:cNvCxnSpPr>
          <p:nvPr/>
        </p:nvCxnSpPr>
        <p:spPr bwMode="auto">
          <a:xfrm flipV="1">
            <a:off x="2446586" y="1482511"/>
            <a:ext cx="1023620" cy="108458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箭头连接符 31"/>
          <p:cNvCxnSpPr>
            <a:stCxn id="2" idx="3"/>
            <a:endCxn id="22" idx="1"/>
          </p:cNvCxnSpPr>
          <p:nvPr/>
        </p:nvCxnSpPr>
        <p:spPr bwMode="auto">
          <a:xfrm>
            <a:off x="2446586" y="2567091"/>
            <a:ext cx="1023620" cy="21590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箭头连接符 33"/>
          <p:cNvCxnSpPr>
            <a:stCxn id="2" idx="3"/>
            <a:endCxn id="23" idx="1"/>
          </p:cNvCxnSpPr>
          <p:nvPr/>
        </p:nvCxnSpPr>
        <p:spPr bwMode="auto">
          <a:xfrm>
            <a:off x="2446586" y="2567091"/>
            <a:ext cx="1016635" cy="138049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charset="-122"/>
                <a:ea typeface="微软雅黑" panose="020B0503020204020204" charset="-122"/>
              </a:rPr>
              <a:t>用户注册</a:t>
            </a:r>
            <a:endParaRPr lang="zh-CN" altLang="en-US" sz="2800" i="0" dirty="0">
              <a:latin typeface="微软雅黑" panose="020B0503020204020204" charset="-122"/>
              <a:ea typeface="微软雅黑" panose="020B0503020204020204" charset="-122"/>
            </a:endParaRPr>
          </a:p>
        </p:txBody>
      </p:sp>
      <p:pic>
        <p:nvPicPr>
          <p:cNvPr id="2" name="图片 1" descr="C:\Users\ADMINI~1\AppData\Local\Temp\企业微信截图_16819582707446.png"/>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bwMode="auto">
          <a:xfrm>
            <a:off x="611505" y="915670"/>
            <a:ext cx="5909310" cy="3274695"/>
          </a:xfrm>
          <a:prstGeom prst="rect">
            <a:avLst/>
          </a:prstGeom>
          <a:noFill/>
          <a:ln>
            <a:noFill/>
          </a:ln>
        </p:spPr>
      </p:pic>
      <p:pic>
        <p:nvPicPr>
          <p:cNvPr id="3" name="图片 2" descr="C:\Users\ADMINI~1\AppData\Local\Temp\企业微信截图_16819587445805.png"/>
          <p:cNvPicPr/>
          <p:nvPr/>
        </p:nvPicPr>
        <p:blipFill>
          <a:blip r:embed="rId3">
            <a:extLst>
              <a:ext uri="{28A0092B-C50C-407E-A947-70E740481C1C}">
                <a14:useLocalDpi xmlns:a14="http://schemas.microsoft.com/office/drawing/2010/main" val="0"/>
              </a:ext>
            </a:extLst>
          </a:blip>
          <a:srcRect/>
          <a:stretch>
            <a:fillRect/>
          </a:stretch>
        </p:blipFill>
        <p:spPr bwMode="auto">
          <a:xfrm>
            <a:off x="919480" y="785495"/>
            <a:ext cx="3220720" cy="3884295"/>
          </a:xfrm>
          <a:prstGeom prst="rect">
            <a:avLst/>
          </a:prstGeom>
          <a:noFill/>
          <a:ln>
            <a:noFill/>
          </a:ln>
        </p:spPr>
      </p:pic>
      <p:pic>
        <p:nvPicPr>
          <p:cNvPr id="4" name="图片 3" descr="C:\Users\ADMINI~1\AppData\Local\Temp\企业微信截图_16819588477201.png"/>
          <p:cNvPicPr/>
          <p:nvPr/>
        </p:nvPicPr>
        <p:blipFill>
          <a:blip r:embed="rId4">
            <a:extLst>
              <a:ext uri="{28A0092B-C50C-407E-A947-70E740481C1C}">
                <a14:useLocalDpi xmlns:a14="http://schemas.microsoft.com/office/drawing/2010/main" val="0"/>
              </a:ext>
            </a:extLst>
          </a:blip>
          <a:srcRect/>
          <a:stretch>
            <a:fillRect/>
          </a:stretch>
        </p:blipFill>
        <p:spPr bwMode="auto">
          <a:xfrm>
            <a:off x="2844165" y="805815"/>
            <a:ext cx="4928870" cy="3406140"/>
          </a:xfrm>
          <a:prstGeom prst="rect">
            <a:avLst/>
          </a:prstGeom>
          <a:noFill/>
          <a:ln>
            <a:noFill/>
          </a:ln>
        </p:spPr>
      </p:pic>
      <p:sp>
        <p:nvSpPr>
          <p:cNvPr id="5" name="矩形 4"/>
          <p:cNvSpPr/>
          <p:nvPr/>
        </p:nvSpPr>
        <p:spPr>
          <a:xfrm>
            <a:off x="4355465" y="1923415"/>
            <a:ext cx="1224280" cy="216535"/>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
        <p:nvSpPr>
          <p:cNvPr id="6" name="矩形 5"/>
          <p:cNvSpPr/>
          <p:nvPr>
            <p:custDataLst>
              <p:tags r:id="rId5"/>
            </p:custDataLst>
          </p:nvPr>
        </p:nvSpPr>
        <p:spPr>
          <a:xfrm>
            <a:off x="5521960" y="2673985"/>
            <a:ext cx="494665" cy="216535"/>
          </a:xfrm>
          <a:prstGeom prst="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bldLvl="0" animBg="1"/>
      <p:bldP spid="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64" name="组合 63"/>
          <p:cNvGrpSpPr/>
          <p:nvPr/>
        </p:nvGrpSpPr>
        <p:grpSpPr>
          <a:xfrm>
            <a:off x="1163841" y="893535"/>
            <a:ext cx="7072312" cy="3482975"/>
            <a:chOff x="1358950" y="1173758"/>
            <a:chExt cx="7072312" cy="3482975"/>
          </a:xfrm>
        </p:grpSpPr>
        <p:sp>
          <p:nvSpPr>
            <p:cNvPr id="65"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charset="-122"/>
                <a:ea typeface="微软雅黑" panose="020B0503020204020204" charset="-122"/>
              </a:endParaRPr>
            </a:p>
          </p:txBody>
        </p:sp>
        <p:sp>
          <p:nvSpPr>
            <p:cNvPr id="66"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grpSp>
      <p:sp>
        <p:nvSpPr>
          <p:cNvPr id="67" name="Freeform 6"/>
          <p:cNvSpPr/>
          <p:nvPr/>
        </p:nvSpPr>
        <p:spPr bwMode="auto">
          <a:xfrm>
            <a:off x="1073671" y="699542"/>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sp>
        <p:nvSpPr>
          <p:cNvPr id="68" name="Freeform 7"/>
          <p:cNvSpPr/>
          <p:nvPr/>
        </p:nvSpPr>
        <p:spPr bwMode="auto">
          <a:xfrm>
            <a:off x="1073671" y="699542"/>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DE0000"/>
          </a:solidFill>
          <a:ln w="25400">
            <a:solidFill>
              <a:srgbClr val="D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lt1"/>
              </a:solidFill>
              <a:latin typeface="+mn-lt"/>
              <a:ea typeface="+mn-ea"/>
            </a:endParaRPr>
          </a:p>
        </p:txBody>
      </p:sp>
      <p:sp>
        <p:nvSpPr>
          <p:cNvPr id="69" name="Freeform 9"/>
          <p:cNvSpPr>
            <a:spLocks noEditPoints="1"/>
          </p:cNvSpPr>
          <p:nvPr/>
        </p:nvSpPr>
        <p:spPr bwMode="auto">
          <a:xfrm>
            <a:off x="7966596" y="4130130"/>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sp>
        <p:nvSpPr>
          <p:cNvPr id="70" name="TextBox 69"/>
          <p:cNvSpPr txBox="1"/>
          <p:nvPr/>
        </p:nvSpPr>
        <p:spPr>
          <a:xfrm>
            <a:off x="1683547" y="864839"/>
            <a:ext cx="698793" cy="1322070"/>
          </a:xfrm>
          <a:prstGeom prst="rect">
            <a:avLst/>
          </a:prstGeom>
          <a:noFill/>
        </p:spPr>
        <p:txBody>
          <a:bodyPr wrap="square" rtlCol="0">
            <a:spAutoFit/>
          </a:bodyPr>
          <a:lstStyle/>
          <a:p>
            <a:r>
              <a:rPr lang="en-US" altLang="zh-CN" sz="8000" b="1" dirty="0">
                <a:solidFill>
                  <a:srgbClr val="F8F8F8"/>
                </a:solidFill>
                <a:latin typeface="微软雅黑" panose="020B0503020204020204" charset="-122"/>
                <a:ea typeface="微软雅黑" panose="020B0503020204020204" charset="-122"/>
              </a:rPr>
              <a:t>2</a:t>
            </a:r>
            <a:endParaRPr lang="en-US" altLang="zh-CN" sz="8000" b="1" dirty="0">
              <a:solidFill>
                <a:srgbClr val="F8F8F8"/>
              </a:solidFill>
              <a:latin typeface="微软雅黑" panose="020B0503020204020204" charset="-122"/>
              <a:ea typeface="微软雅黑" panose="020B0503020204020204" charset="-122"/>
            </a:endParaRPr>
          </a:p>
        </p:txBody>
      </p:sp>
      <p:sp>
        <p:nvSpPr>
          <p:cNvPr id="71" name="TextBox 70"/>
          <p:cNvSpPr txBox="1"/>
          <p:nvPr/>
        </p:nvSpPr>
        <p:spPr>
          <a:xfrm>
            <a:off x="3195761" y="1264949"/>
            <a:ext cx="4969272" cy="583565"/>
          </a:xfrm>
          <a:prstGeom prst="rect">
            <a:avLst/>
          </a:prstGeom>
          <a:noFill/>
        </p:spPr>
        <p:txBody>
          <a:bodyPr wrap="square" rtlCol="0">
            <a:spAutoFit/>
          </a:bodyPr>
          <a:lstStyle/>
          <a:p>
            <a:r>
              <a:rPr lang="zh-CN" altLang="en-US" sz="3200" b="0" dirty="0" smtClean="0">
                <a:latin typeface="+mj-ea"/>
                <a:ea typeface="+mj-ea"/>
              </a:rPr>
              <a:t>开通监管账户</a:t>
            </a:r>
            <a:endParaRPr lang="zh-CN" altLang="en-US" sz="3200" b="0" dirty="0" smtClean="0">
              <a:latin typeface="+mj-ea"/>
              <a:ea typeface="+mj-ea"/>
            </a:endParaRPr>
          </a:p>
        </p:txBody>
      </p:sp>
      <p:sp>
        <p:nvSpPr>
          <p:cNvPr id="72" name="Rectangle 13"/>
          <p:cNvSpPr>
            <a:spLocks noChangeArrowheads="1"/>
          </p:cNvSpPr>
          <p:nvPr/>
        </p:nvSpPr>
        <p:spPr bwMode="auto">
          <a:xfrm>
            <a:off x="1164213" y="1580206"/>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a:solidFill>
                  <a:srgbClr val="FFFFFF"/>
                </a:solidFill>
                <a:latin typeface="微软雅黑" panose="020B0503020204020204" charset="-122"/>
                <a:ea typeface="微软雅黑" panose="020B0503020204020204" charset="-122"/>
              </a:rPr>
              <a:t>Part</a:t>
            </a:r>
            <a:endParaRPr lang="zh-CN" altLang="zh-CN" dirty="0">
              <a:solidFill>
                <a:srgbClr val="FEAE0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charset="-122"/>
                <a:ea typeface="微软雅黑" panose="020B0503020204020204" charset="-122"/>
              </a:rPr>
              <a:t>开通监管账户</a:t>
            </a:r>
            <a:endParaRPr lang="zh-CN" altLang="en-US" sz="2800" i="0" dirty="0">
              <a:latin typeface="微软雅黑" panose="020B0503020204020204" charset="-122"/>
              <a:ea typeface="微软雅黑" panose="020B0503020204020204" charset="-122"/>
            </a:endParaRPr>
          </a:p>
        </p:txBody>
      </p:sp>
      <p:grpSp>
        <p:nvGrpSpPr>
          <p:cNvPr id="38" name="组合 37"/>
          <p:cNvGrpSpPr/>
          <p:nvPr/>
        </p:nvGrpSpPr>
        <p:grpSpPr>
          <a:xfrm>
            <a:off x="4558030" y="915670"/>
            <a:ext cx="4243705" cy="1315720"/>
            <a:chOff x="4558140" y="915566"/>
            <a:chExt cx="3867466" cy="1412097"/>
          </a:xfrm>
          <a:solidFill>
            <a:srgbClr val="FFAFAF"/>
          </a:solidFill>
        </p:grpSpPr>
        <p:sp>
          <p:nvSpPr>
            <p:cNvPr id="13" name="圆角矩形 12"/>
            <p:cNvSpPr/>
            <p:nvPr/>
          </p:nvSpPr>
          <p:spPr bwMode="auto">
            <a:xfrm>
              <a:off x="4558140" y="915566"/>
              <a:ext cx="3867466" cy="141209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矩形 35"/>
            <p:cNvSpPr>
              <a:spLocks noChangeArrowheads="1"/>
            </p:cNvSpPr>
            <p:nvPr/>
          </p:nvSpPr>
          <p:spPr bwMode="auto">
            <a:xfrm>
              <a:off x="4782098" y="926942"/>
              <a:ext cx="3523138" cy="13013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p>
              <a:pPr>
                <a:lnSpc>
                  <a:spcPct val="150000"/>
                </a:lnSpc>
              </a:pPr>
              <a:r>
                <a:rPr lang="zh-CN" sz="1200" b="0" dirty="0" smtClean="0">
                  <a:latin typeface="微软雅黑" panose="020B0503020204020204" charset="-122"/>
                  <a:ea typeface="微软雅黑" panose="020B0503020204020204" charset="-122"/>
                </a:rPr>
                <a:t>点击开户按钮，系统自动向银行提交开户申请</a:t>
              </a:r>
              <a:endParaRPr lang="zh-CN" sz="1200" b="0" dirty="0" smtClean="0">
                <a:latin typeface="微软雅黑" panose="020B0503020204020204" charset="-122"/>
                <a:ea typeface="微软雅黑" panose="020B0503020204020204" charset="-122"/>
              </a:endParaRPr>
            </a:p>
          </p:txBody>
        </p:sp>
      </p:grpSp>
      <p:sp>
        <p:nvSpPr>
          <p:cNvPr id="21" name="五边形 20"/>
          <p:cNvSpPr/>
          <p:nvPr/>
        </p:nvSpPr>
        <p:spPr>
          <a:xfrm>
            <a:off x="3470126" y="1268879"/>
            <a:ext cx="1390650" cy="42743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a:solidFill>
                  <a:srgbClr val="F8F8F8"/>
                </a:solidFill>
                <a:latin typeface="Arial" panose="020B0604020202020204" pitchFamily="34" charset="0"/>
                <a:ea typeface="微软雅黑" panose="020B0503020204020204" charset="-122"/>
              </a:rPr>
              <a:t>发起申请</a:t>
            </a:r>
            <a:endParaRPr lang="zh-CN" altLang="en-US" sz="1500" b="1" kern="0" dirty="0">
              <a:solidFill>
                <a:srgbClr val="F8F8F8"/>
              </a:solidFill>
              <a:latin typeface="Arial" panose="020B0604020202020204" pitchFamily="34" charset="0"/>
              <a:ea typeface="微软雅黑" panose="020B0503020204020204" charset="-122"/>
            </a:endParaRPr>
          </a:p>
        </p:txBody>
      </p:sp>
      <p:sp>
        <p:nvSpPr>
          <p:cNvPr id="16" name="圆角矩形 15"/>
          <p:cNvSpPr/>
          <p:nvPr/>
        </p:nvSpPr>
        <p:spPr bwMode="auto">
          <a:xfrm>
            <a:off x="4558030" y="2359025"/>
            <a:ext cx="4244340" cy="1019810"/>
          </a:xfrm>
          <a:prstGeom prst="roundRect">
            <a:avLst/>
          </a:prstGeom>
          <a:solidFill>
            <a:srgbClr val="FFAF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9" name="矩形 35"/>
          <p:cNvSpPr>
            <a:spLocks noChangeArrowheads="1"/>
          </p:cNvSpPr>
          <p:nvPr/>
        </p:nvSpPr>
        <p:spPr bwMode="auto">
          <a:xfrm>
            <a:off x="4853940" y="2397760"/>
            <a:ext cx="3743960" cy="922020"/>
          </a:xfrm>
          <a:prstGeom prst="rect">
            <a:avLst/>
          </a:prstGeom>
          <a:solidFill>
            <a:srgbClr val="F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b="0" dirty="0">
                <a:latin typeface="微软雅黑" panose="020B0503020204020204" charset="-122"/>
                <a:ea typeface="微软雅黑" panose="020B0503020204020204" charset="-122"/>
              </a:rPr>
              <a:t>招标代理按照银行开户需要提供材料，银行需要</a:t>
            </a:r>
            <a:r>
              <a:rPr lang="en-US" altLang="zh-CN" sz="1200" dirty="0">
                <a:latin typeface="微软雅黑" panose="020B0503020204020204" charset="-122"/>
                <a:ea typeface="微软雅黑" panose="020B0503020204020204" charset="-122"/>
              </a:rPr>
              <a:t>3</a:t>
            </a:r>
            <a:r>
              <a:rPr lang="zh-CN" altLang="en-US" sz="1200" dirty="0">
                <a:latin typeface="微软雅黑" panose="020B0503020204020204" charset="-122"/>
                <a:ea typeface="微软雅黑" panose="020B0503020204020204" charset="-122"/>
              </a:rPr>
              <a:t>个工作日</a:t>
            </a:r>
            <a:r>
              <a:rPr lang="zh-CN" altLang="en-US" sz="1200" b="0" dirty="0">
                <a:latin typeface="微软雅黑" panose="020B0503020204020204" charset="-122"/>
                <a:ea typeface="微软雅黑" panose="020B0503020204020204" charset="-122"/>
              </a:rPr>
              <a:t>开通监管账户。</a:t>
            </a:r>
            <a:endParaRPr lang="zh-CN" altLang="en-US" sz="1200" b="0" dirty="0">
              <a:latin typeface="微软雅黑" panose="020B0503020204020204" charset="-122"/>
              <a:ea typeface="微软雅黑" panose="020B0503020204020204" charset="-122"/>
            </a:endParaRPr>
          </a:p>
          <a:p>
            <a:pPr>
              <a:lnSpc>
                <a:spcPct val="150000"/>
              </a:lnSpc>
            </a:pPr>
            <a:r>
              <a:rPr lang="zh-CN" altLang="en-US" sz="1200" dirty="0">
                <a:latin typeface="微软雅黑" panose="020B0503020204020204" charset="-122"/>
                <a:ea typeface="微软雅黑" panose="020B0503020204020204" charset="-122"/>
              </a:rPr>
              <a:t>招标代理需在开标前完成开户</a:t>
            </a:r>
            <a:r>
              <a:rPr lang="zh-CN" altLang="en-US" sz="1200" b="0" dirty="0">
                <a:latin typeface="微软雅黑" panose="020B0503020204020204" charset="-122"/>
                <a:ea typeface="微软雅黑" panose="020B0503020204020204" charset="-122"/>
              </a:rPr>
              <a:t>。</a:t>
            </a:r>
            <a:endParaRPr lang="zh-CN" altLang="en-US" sz="1200" b="0" dirty="0">
              <a:latin typeface="微软雅黑" panose="020B0503020204020204" charset="-122"/>
              <a:ea typeface="微软雅黑" panose="020B0503020204020204" charset="-122"/>
            </a:endParaRPr>
          </a:p>
        </p:txBody>
      </p:sp>
      <p:grpSp>
        <p:nvGrpSpPr>
          <p:cNvPr id="40" name="组合 39"/>
          <p:cNvGrpSpPr/>
          <p:nvPr/>
        </p:nvGrpSpPr>
        <p:grpSpPr>
          <a:xfrm>
            <a:off x="4558140" y="3434038"/>
            <a:ext cx="4266695" cy="1069340"/>
            <a:chOff x="4558140" y="3165376"/>
            <a:chExt cx="3867466" cy="1494606"/>
          </a:xfrm>
          <a:solidFill>
            <a:srgbClr val="FFAFAF"/>
          </a:solidFill>
        </p:grpSpPr>
        <p:sp>
          <p:nvSpPr>
            <p:cNvPr id="19" name="圆角矩形 18"/>
            <p:cNvSpPr/>
            <p:nvPr/>
          </p:nvSpPr>
          <p:spPr bwMode="auto">
            <a:xfrm>
              <a:off x="4558140" y="3165376"/>
              <a:ext cx="3867466" cy="149460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0" name="矩形 35"/>
            <p:cNvSpPr>
              <a:spLocks noChangeArrowheads="1"/>
            </p:cNvSpPr>
            <p:nvPr/>
          </p:nvSpPr>
          <p:spPr bwMode="auto">
            <a:xfrm>
              <a:off x="4780891" y="3304556"/>
              <a:ext cx="3623876" cy="5147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sz="1200" b="0" dirty="0" smtClean="0">
                  <a:latin typeface="微软雅黑" panose="020B0503020204020204" charset="-122"/>
                  <a:ea typeface="微软雅黑" panose="020B0503020204020204" charset="-122"/>
                </a:rPr>
                <a:t>监管账户开通后，添加基本户信息</a:t>
              </a:r>
              <a:endParaRPr lang="zh-CN" sz="1200" b="0" dirty="0" smtClean="0">
                <a:latin typeface="微软雅黑" panose="020B0503020204020204" charset="-122"/>
                <a:ea typeface="微软雅黑" panose="020B0503020204020204" charset="-122"/>
              </a:endParaRPr>
            </a:p>
          </p:txBody>
        </p:sp>
      </p:grpSp>
      <p:sp>
        <p:nvSpPr>
          <p:cNvPr id="22" name="五边形 21"/>
          <p:cNvSpPr/>
          <p:nvPr/>
        </p:nvSpPr>
        <p:spPr>
          <a:xfrm>
            <a:off x="3470126" y="256986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a:solidFill>
                  <a:srgbClr val="F8F8F8"/>
                </a:solidFill>
                <a:latin typeface="Arial" panose="020B0604020202020204" pitchFamily="34" charset="0"/>
                <a:ea typeface="微软雅黑" panose="020B0503020204020204" charset="-122"/>
              </a:rPr>
              <a:t>提交开户材料</a:t>
            </a:r>
            <a:endParaRPr lang="zh-CN" altLang="en-US" sz="1500" b="1" kern="0" dirty="0">
              <a:solidFill>
                <a:srgbClr val="F8F8F8"/>
              </a:solidFill>
              <a:latin typeface="Arial" panose="020B0604020202020204" pitchFamily="34" charset="0"/>
              <a:ea typeface="微软雅黑" panose="020B0503020204020204" charset="-122"/>
            </a:endParaRPr>
          </a:p>
        </p:txBody>
      </p:sp>
      <p:sp>
        <p:nvSpPr>
          <p:cNvPr id="23" name="五边形 22"/>
          <p:cNvSpPr/>
          <p:nvPr/>
        </p:nvSpPr>
        <p:spPr>
          <a:xfrm>
            <a:off x="3462982" y="373454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zh-CN" altLang="en-US" sz="1500" b="1" kern="0" dirty="0">
                <a:solidFill>
                  <a:srgbClr val="F8F8F8"/>
                </a:solidFill>
                <a:latin typeface="Arial" panose="020B0604020202020204" pitchFamily="34" charset="0"/>
                <a:ea typeface="微软雅黑" panose="020B0503020204020204" charset="-122"/>
              </a:rPr>
              <a:t>完善基本户</a:t>
            </a:r>
            <a:endParaRPr lang="zh-CN" altLang="en-US" sz="1500" b="1" kern="0" dirty="0">
              <a:solidFill>
                <a:srgbClr val="F8F8F8"/>
              </a:solidFill>
              <a:latin typeface="Arial" panose="020B0604020202020204" pitchFamily="34" charset="0"/>
              <a:ea typeface="微软雅黑" panose="020B0503020204020204" charset="-122"/>
            </a:endParaRPr>
          </a:p>
        </p:txBody>
      </p:sp>
      <p:sp>
        <p:nvSpPr>
          <p:cNvPr id="2" name="燕尾形 1"/>
          <p:cNvSpPr/>
          <p:nvPr/>
        </p:nvSpPr>
        <p:spPr bwMode="auto">
          <a:xfrm>
            <a:off x="899592" y="1864663"/>
            <a:ext cx="1546994" cy="1406126"/>
          </a:xfrm>
          <a:prstGeom prst="chevron">
            <a:avLst>
              <a:gd name="adj" fmla="val 36789"/>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细黑" panose="02010600040101010101" pitchFamily="2" charset="-122"/>
            </a:endParaRPr>
          </a:p>
        </p:txBody>
      </p:sp>
      <p:sp>
        <p:nvSpPr>
          <p:cNvPr id="28" name="燕尾形 27"/>
          <p:cNvSpPr/>
          <p:nvPr/>
        </p:nvSpPr>
        <p:spPr bwMode="auto">
          <a:xfrm>
            <a:off x="539552" y="2065716"/>
            <a:ext cx="648238" cy="1004020"/>
          </a:xfrm>
          <a:prstGeom prst="chevron">
            <a:avLst>
              <a:gd name="adj" fmla="val 54224"/>
            </a:avLst>
          </a:prstGeom>
          <a:solidFill>
            <a:srgbClr val="DE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华文细黑" panose="02010600040101010101" pitchFamily="2" charset="-122"/>
            </a:endParaRPr>
          </a:p>
        </p:txBody>
      </p:sp>
      <p:sp>
        <p:nvSpPr>
          <p:cNvPr id="4" name="TextBox 3"/>
          <p:cNvSpPr txBox="1"/>
          <p:nvPr/>
        </p:nvSpPr>
        <p:spPr>
          <a:xfrm>
            <a:off x="1475767" y="2231345"/>
            <a:ext cx="640080" cy="506730"/>
          </a:xfrm>
          <a:prstGeom prst="rect">
            <a:avLst/>
          </a:prstGeom>
          <a:noFill/>
        </p:spPr>
        <p:txBody>
          <a:bodyPr wrap="none" rtlCol="0">
            <a:spAutoFit/>
          </a:bodyPr>
          <a:lstStyle/>
          <a:p>
            <a:pPr algn="ctr" eaLnBrk="1" hangingPunct="1">
              <a:lnSpc>
                <a:spcPct val="150000"/>
              </a:lnSpc>
              <a:buFont typeface="Arial" panose="020B0604020202020204" pitchFamily="34" charset="0"/>
              <a:buNone/>
              <a:defRPr/>
            </a:pPr>
            <a:r>
              <a:rPr lang="zh-CN" kern="0" dirty="0" smtClean="0">
                <a:solidFill>
                  <a:srgbClr val="F8F8F8"/>
                </a:solidFill>
                <a:ea typeface="微软雅黑" panose="020B0503020204020204" charset="-122"/>
              </a:rPr>
              <a:t>开户</a:t>
            </a:r>
            <a:endParaRPr lang="zh-CN" kern="0" dirty="0">
              <a:solidFill>
                <a:srgbClr val="F8F8F8"/>
              </a:solidFill>
              <a:ea typeface="微软雅黑" panose="020B0503020204020204" charset="-122"/>
            </a:endParaRPr>
          </a:p>
        </p:txBody>
      </p:sp>
      <p:cxnSp>
        <p:nvCxnSpPr>
          <p:cNvPr id="10" name="直接箭头连接符 9"/>
          <p:cNvCxnSpPr>
            <a:stCxn id="2" idx="3"/>
            <a:endCxn id="21" idx="1"/>
          </p:cNvCxnSpPr>
          <p:nvPr/>
        </p:nvCxnSpPr>
        <p:spPr bwMode="auto">
          <a:xfrm flipV="1">
            <a:off x="2446586" y="1482511"/>
            <a:ext cx="1023620" cy="108458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箭头连接符 31"/>
          <p:cNvCxnSpPr>
            <a:stCxn id="2" idx="3"/>
            <a:endCxn id="22" idx="1"/>
          </p:cNvCxnSpPr>
          <p:nvPr/>
        </p:nvCxnSpPr>
        <p:spPr bwMode="auto">
          <a:xfrm>
            <a:off x="2446586" y="2567091"/>
            <a:ext cx="1023620" cy="21590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箭头连接符 33"/>
          <p:cNvCxnSpPr>
            <a:stCxn id="2" idx="3"/>
            <a:endCxn id="23" idx="1"/>
          </p:cNvCxnSpPr>
          <p:nvPr/>
        </p:nvCxnSpPr>
        <p:spPr bwMode="auto">
          <a:xfrm>
            <a:off x="2446586" y="2567091"/>
            <a:ext cx="1016635" cy="138049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5"/>
          <p:cNvSpPr txBox="1">
            <a:spLocks noChangeArrowheads="1"/>
          </p:cNvSpPr>
          <p:nvPr>
            <p:custDataLst>
              <p:tags r:id="rId1"/>
            </p:custDataLst>
          </p:nvPr>
        </p:nvSpPr>
        <p:spPr bwMode="auto">
          <a:xfrm>
            <a:off x="952843" y="139511"/>
            <a:ext cx="2517283" cy="52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i="0" dirty="0">
                <a:latin typeface="微软雅黑" panose="020B0503020204020204" charset="-122"/>
                <a:ea typeface="微软雅黑" panose="020B0503020204020204" charset="-122"/>
              </a:rPr>
              <a:t>开通监管账户</a:t>
            </a:r>
            <a:endParaRPr lang="zh-CN" altLang="en-US" sz="2800" i="0" dirty="0">
              <a:latin typeface="微软雅黑" panose="020B0503020204020204" charset="-122"/>
              <a:ea typeface="微软雅黑" panose="020B0503020204020204" charset="-122"/>
            </a:endParaRPr>
          </a:p>
        </p:txBody>
      </p:sp>
      <p:pic>
        <p:nvPicPr>
          <p:cNvPr id="4" name="图片 4" descr="C:\Users\ADMINI~1\AppData\Local\Temp\企业微信截图_16819601356643.png"/>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bwMode="auto">
          <a:xfrm>
            <a:off x="899795" y="812800"/>
            <a:ext cx="7506970" cy="4156075"/>
          </a:xfrm>
          <a:prstGeom prst="rect">
            <a:avLst/>
          </a:prstGeom>
          <a:noFill/>
          <a:ln>
            <a:noFill/>
          </a:ln>
        </p:spPr>
      </p:pic>
      <p:sp>
        <p:nvSpPr>
          <p:cNvPr id="5" name="圆角矩形 4"/>
          <p:cNvSpPr/>
          <p:nvPr/>
        </p:nvSpPr>
        <p:spPr>
          <a:xfrm>
            <a:off x="1764030" y="4011930"/>
            <a:ext cx="503555" cy="288290"/>
          </a:xfrm>
          <a:prstGeom prst="roundRect">
            <a:avLst/>
          </a:prstGeom>
          <a:noFill/>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Lst>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64" name="组合 63"/>
          <p:cNvGrpSpPr/>
          <p:nvPr/>
        </p:nvGrpSpPr>
        <p:grpSpPr>
          <a:xfrm>
            <a:off x="1163841" y="893535"/>
            <a:ext cx="7072312" cy="3482975"/>
            <a:chOff x="1358950" y="1173758"/>
            <a:chExt cx="7072312" cy="3482975"/>
          </a:xfrm>
        </p:grpSpPr>
        <p:sp>
          <p:nvSpPr>
            <p:cNvPr id="65"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charset="-122"/>
                <a:ea typeface="微软雅黑" panose="020B0503020204020204" charset="-122"/>
              </a:endParaRPr>
            </a:p>
          </p:txBody>
        </p:sp>
        <p:sp>
          <p:nvSpPr>
            <p:cNvPr id="66"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grpSp>
      <p:sp>
        <p:nvSpPr>
          <p:cNvPr id="67" name="Freeform 6"/>
          <p:cNvSpPr/>
          <p:nvPr/>
        </p:nvSpPr>
        <p:spPr bwMode="auto">
          <a:xfrm>
            <a:off x="1073671" y="699542"/>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AC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sp>
        <p:nvSpPr>
          <p:cNvPr id="68" name="Freeform 7"/>
          <p:cNvSpPr/>
          <p:nvPr/>
        </p:nvSpPr>
        <p:spPr bwMode="auto">
          <a:xfrm>
            <a:off x="1073671" y="699542"/>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DE0000"/>
          </a:solidFill>
          <a:ln w="25400">
            <a:solidFill>
              <a:srgbClr val="DE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chemeClr val="lt1"/>
              </a:solidFill>
              <a:latin typeface="+mn-lt"/>
              <a:ea typeface="+mn-ea"/>
            </a:endParaRPr>
          </a:p>
        </p:txBody>
      </p:sp>
      <p:sp>
        <p:nvSpPr>
          <p:cNvPr id="69" name="Freeform 9"/>
          <p:cNvSpPr>
            <a:spLocks noEditPoints="1"/>
          </p:cNvSpPr>
          <p:nvPr/>
        </p:nvSpPr>
        <p:spPr bwMode="auto">
          <a:xfrm>
            <a:off x="7966596" y="4130130"/>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charset="-122"/>
              <a:ea typeface="微软雅黑" panose="020B0503020204020204" charset="-122"/>
            </a:endParaRPr>
          </a:p>
        </p:txBody>
      </p:sp>
      <p:sp>
        <p:nvSpPr>
          <p:cNvPr id="70" name="TextBox 69"/>
          <p:cNvSpPr txBox="1"/>
          <p:nvPr/>
        </p:nvSpPr>
        <p:spPr>
          <a:xfrm>
            <a:off x="1683547" y="864839"/>
            <a:ext cx="698793" cy="1322070"/>
          </a:xfrm>
          <a:prstGeom prst="rect">
            <a:avLst/>
          </a:prstGeom>
          <a:noFill/>
        </p:spPr>
        <p:txBody>
          <a:bodyPr wrap="square" rtlCol="0">
            <a:spAutoFit/>
          </a:bodyPr>
          <a:lstStyle/>
          <a:p>
            <a:r>
              <a:rPr lang="en-US" altLang="zh-CN" sz="8000" b="1" dirty="0">
                <a:solidFill>
                  <a:srgbClr val="F8F8F8"/>
                </a:solidFill>
                <a:latin typeface="微软雅黑" panose="020B0503020204020204" charset="-122"/>
                <a:ea typeface="微软雅黑" panose="020B0503020204020204" charset="-122"/>
              </a:rPr>
              <a:t>3</a:t>
            </a:r>
            <a:endParaRPr lang="en-US" altLang="zh-CN" sz="8000" b="1" dirty="0">
              <a:solidFill>
                <a:srgbClr val="F8F8F8"/>
              </a:solidFill>
              <a:latin typeface="微软雅黑" panose="020B0503020204020204" charset="-122"/>
              <a:ea typeface="微软雅黑" panose="020B0503020204020204" charset="-122"/>
            </a:endParaRPr>
          </a:p>
        </p:txBody>
      </p:sp>
      <p:sp>
        <p:nvSpPr>
          <p:cNvPr id="71" name="TextBox 70"/>
          <p:cNvSpPr txBox="1"/>
          <p:nvPr/>
        </p:nvSpPr>
        <p:spPr>
          <a:xfrm>
            <a:off x="3195761" y="1264949"/>
            <a:ext cx="4969272" cy="583565"/>
          </a:xfrm>
          <a:prstGeom prst="rect">
            <a:avLst/>
          </a:prstGeom>
          <a:noFill/>
        </p:spPr>
        <p:txBody>
          <a:bodyPr wrap="square" rtlCol="0">
            <a:spAutoFit/>
          </a:bodyPr>
          <a:lstStyle/>
          <a:p>
            <a:r>
              <a:rPr lang="zh-CN" altLang="en-US" sz="3200" b="0" dirty="0" smtClean="0">
                <a:latin typeface="+mj-ea"/>
                <a:ea typeface="+mj-ea"/>
              </a:rPr>
              <a:t>添加监管项目</a:t>
            </a:r>
            <a:endParaRPr lang="zh-CN" altLang="en-US" sz="3200" b="0" dirty="0" smtClean="0">
              <a:latin typeface="+mj-ea"/>
              <a:ea typeface="+mj-ea"/>
            </a:endParaRPr>
          </a:p>
        </p:txBody>
      </p:sp>
      <p:sp>
        <p:nvSpPr>
          <p:cNvPr id="72" name="Rectangle 13"/>
          <p:cNvSpPr>
            <a:spLocks noChangeArrowheads="1"/>
          </p:cNvSpPr>
          <p:nvPr/>
        </p:nvSpPr>
        <p:spPr bwMode="auto">
          <a:xfrm>
            <a:off x="1164213" y="1580206"/>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a:solidFill>
                  <a:srgbClr val="FFFFFF"/>
                </a:solidFill>
                <a:latin typeface="微软雅黑" panose="020B0503020204020204" charset="-122"/>
                <a:ea typeface="微软雅黑" panose="020B0503020204020204" charset="-122"/>
              </a:rPr>
              <a:t>Part</a:t>
            </a:r>
            <a:endParaRPr lang="zh-CN" altLang="zh-CN" dirty="0">
              <a:solidFill>
                <a:srgbClr val="FEAE0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TIMING" val="|3.6"/>
</p:tagLst>
</file>

<file path=ppt/tags/tag27.xml><?xml version="1.0" encoding="utf-8"?>
<p:tagLst xmlns:p="http://schemas.openxmlformats.org/presentationml/2006/main">
  <p:tag name="KSO_WPP_MARK_KEY" val="b554f8e5-e934-479e-a25a-a772b6df44d1"/>
  <p:tag name="COMMONDATA" val="eyJoZGlkIjoiNWMzZDg5MjY5MDczZDQ4YjA3NWViNzBkNGNmZjk0MWYifQ=="/>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微笑PPT - 小A">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华文细黑" panose="02010600040101010101"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762</Words>
  <Application>WPS 演示</Application>
  <PresentationFormat>全屏显示(16:9)</PresentationFormat>
  <Paragraphs>147</Paragraphs>
  <Slides>17</Slides>
  <Notes>17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Arial</vt:lpstr>
      <vt:lpstr>宋体</vt:lpstr>
      <vt:lpstr>Wingdings</vt:lpstr>
      <vt:lpstr>华文细黑</vt:lpstr>
      <vt:lpstr>微软雅黑</vt:lpstr>
      <vt:lpstr>Calibri</vt:lpstr>
      <vt:lpstr>Impact</vt:lpstr>
      <vt:lpstr>Arial Unicode MS</vt:lpstr>
      <vt:lpstr>Arial Unicode MS</vt: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熊猫办公ppt</dc:title>
  <dc:creator>熊猫办公</dc:creator>
  <cp:lastModifiedBy>凉风</cp:lastModifiedBy>
  <cp:revision>143</cp:revision>
  <dcterms:created xsi:type="dcterms:W3CDTF">2010-02-22T07:41:00Z</dcterms:created>
  <dcterms:modified xsi:type="dcterms:W3CDTF">2023-04-27T09:15:15Z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1F1678647B99433F8220BA333045AF37_12</vt:lpwstr>
  </property>
</Properties>
</file>