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
  </p:notesMasterIdLst>
  <p:sldIdLst>
    <p:sldId id="426" r:id="rId3"/>
    <p:sldId id="366" r:id="rId5"/>
    <p:sldId id="498" r:id="rId6"/>
    <p:sldId id="525" r:id="rId7"/>
    <p:sldId id="499" r:id="rId8"/>
    <p:sldId id="526" r:id="rId9"/>
    <p:sldId id="528" r:id="rId10"/>
    <p:sldId id="532" r:id="rId11"/>
    <p:sldId id="540" r:id="rId12"/>
    <p:sldId id="535" r:id="rId13"/>
    <p:sldId id="527" r:id="rId14"/>
    <p:sldId id="534" r:id="rId15"/>
    <p:sldId id="381" r:id="rId16"/>
    <p:sldId id="347" r:id="rId17"/>
  </p:sldIdLst>
  <p:sldSz cx="9144000" cy="5143500" type="screen16x9"/>
  <p:notesSz cx="6858000" cy="9144000"/>
  <p:custDataLst>
    <p:tags r:id="rId21"/>
  </p:custDataLst>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1pPr>
    <a:lvl2pPr marL="422910" indent="-6032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2pPr>
    <a:lvl3pPr marL="847725" indent="-12192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3pPr>
    <a:lvl4pPr marL="1271905" indent="-18415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4pPr>
    <a:lvl5pPr marL="1695450" indent="-24447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5pPr>
    <a:lvl6pPr marL="181356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6pPr>
    <a:lvl7pPr marL="217614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7pPr>
    <a:lvl8pPr marL="253936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8pPr>
    <a:lvl9pPr marL="290195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1354" userDrawn="1">
          <p15:clr>
            <a:srgbClr val="A4A3A4"/>
          </p15:clr>
        </p15:guide>
        <p15:guide id="2" orient="horz" pos="327" userDrawn="1">
          <p15:clr>
            <a:srgbClr val="A4A3A4"/>
          </p15:clr>
        </p15:guide>
        <p15:guide id="3" orient="horz" pos="2344" userDrawn="1">
          <p15:clr>
            <a:srgbClr val="A4A3A4"/>
          </p15:clr>
        </p15:guide>
        <p15:guide id="4" orient="horz" pos="2680" userDrawn="1">
          <p15:clr>
            <a:srgbClr val="A4A3A4"/>
          </p15:clr>
        </p15:guide>
        <p15:guide id="5" orient="horz" pos="3083" userDrawn="1">
          <p15:clr>
            <a:srgbClr val="A4A3A4"/>
          </p15:clr>
        </p15:guide>
        <p15:guide id="6" pos="337" userDrawn="1">
          <p15:clr>
            <a:srgbClr val="A4A3A4"/>
          </p15:clr>
        </p15:guide>
        <p15:guide id="7" pos="2871" userDrawn="1">
          <p15:clr>
            <a:srgbClr val="A4A3A4"/>
          </p15:clr>
        </p15:guide>
        <p15:guide id="8" pos="53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AFAF"/>
    <a:srgbClr val="AC0000"/>
    <a:srgbClr val="DE0000"/>
    <a:srgbClr val="133FCB"/>
    <a:srgbClr val="08A810"/>
    <a:srgbClr val="067C0C"/>
    <a:srgbClr val="FF9900"/>
    <a:srgbClr val="045408"/>
    <a:srgbClr val="0F31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26" autoAdjust="0"/>
    <p:restoredTop sz="94651" autoAdjust="0"/>
  </p:normalViewPr>
  <p:slideViewPr>
    <p:cSldViewPr showGuides="1">
      <p:cViewPr varScale="1">
        <p:scale>
          <a:sx n="111" d="100"/>
          <a:sy n="111" d="100"/>
        </p:scale>
        <p:origin x="792" y="77"/>
      </p:cViewPr>
      <p:guideLst>
        <p:guide orient="horz" pos="1354"/>
        <p:guide orient="horz" pos="327"/>
        <p:guide orient="horz" pos="2344"/>
        <p:guide orient="horz" pos="2680"/>
        <p:guide orient="horz" pos="3083"/>
        <p:guide pos="337"/>
        <p:guide pos="2871"/>
        <p:guide pos="5370"/>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21"/>
        <p:guide pos="215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ags" Target="tags/tag38.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dirty="0"/>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dirty="0"/>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dirty="0"/>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fld>
            <a:endParaRPr lang="en-US" altLang="zh-CN"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1pPr>
    <a:lvl2pPr marL="42291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2pPr>
    <a:lvl3pPr marL="84772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3pPr>
    <a:lvl4pPr marL="127190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4pPr>
    <a:lvl5pPr marL="169545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5pPr>
    <a:lvl6pPr marL="2120265" algn="l" defTabSz="848360" rtl="0" eaLnBrk="1" latinLnBrk="0" hangingPunct="1">
      <a:defRPr sz="1100" kern="1200">
        <a:solidFill>
          <a:schemeClr val="tx1"/>
        </a:solidFill>
        <a:latin typeface="+mn-lt"/>
        <a:ea typeface="+mn-ea"/>
        <a:cs typeface="+mn-cs"/>
      </a:defRPr>
    </a:lvl6pPr>
    <a:lvl7pPr marL="2544445" algn="l" defTabSz="848360" rtl="0" eaLnBrk="1" latinLnBrk="0" hangingPunct="1">
      <a:defRPr sz="1100" kern="1200">
        <a:solidFill>
          <a:schemeClr val="tx1"/>
        </a:solidFill>
        <a:latin typeface="+mn-lt"/>
        <a:ea typeface="+mn-ea"/>
        <a:cs typeface="+mn-cs"/>
      </a:defRPr>
    </a:lvl7pPr>
    <a:lvl8pPr marL="2967990" algn="l" defTabSz="848360" rtl="0" eaLnBrk="1" latinLnBrk="0" hangingPunct="1">
      <a:defRPr sz="1100" kern="1200">
        <a:solidFill>
          <a:schemeClr val="tx1"/>
        </a:solidFill>
        <a:latin typeface="+mn-lt"/>
        <a:ea typeface="+mn-ea"/>
        <a:cs typeface="+mn-cs"/>
      </a:defRPr>
    </a:lvl8pPr>
    <a:lvl9pPr marL="3392170" algn="l" defTabSz="84836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022F51-8595-434B-96EE-0074A5AD517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180" indent="0">
              <a:buNone/>
              <a:defRPr sz="2600"/>
            </a:lvl2pPr>
            <a:lvl3pPr marL="848360" indent="0">
              <a:buNone/>
              <a:defRPr sz="2200"/>
            </a:lvl3pPr>
            <a:lvl4pPr marL="1271905" indent="0">
              <a:buNone/>
              <a:defRPr sz="1900"/>
            </a:lvl4pPr>
            <a:lvl5pPr marL="1696085" indent="0">
              <a:buNone/>
              <a:defRPr sz="1900"/>
            </a:lvl5pPr>
            <a:lvl6pPr marL="2120265" indent="0">
              <a:buNone/>
              <a:defRPr sz="1900"/>
            </a:lvl6pPr>
            <a:lvl7pPr marL="2544445" indent="0">
              <a:buNone/>
              <a:defRPr sz="1900"/>
            </a:lvl7pPr>
            <a:lvl8pPr marL="2967990" indent="0">
              <a:buNone/>
              <a:defRPr sz="1900"/>
            </a:lvl8pPr>
            <a:lvl9pPr marL="3392170" indent="0">
              <a:buNone/>
              <a:defRPr sz="1900"/>
            </a:lvl9pPr>
          </a:lstStyle>
          <a:p>
            <a:pPr lvl="0"/>
            <a:endParaRPr lang="zh-CN" altLang="en-US" noProof="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180" indent="0">
              <a:buNone/>
              <a:defRPr sz="1100"/>
            </a:lvl2pPr>
            <a:lvl3pPr marL="848360" indent="0">
              <a:buNone/>
              <a:defRPr sz="1000"/>
            </a:lvl3pPr>
            <a:lvl4pPr marL="1271905" indent="0">
              <a:buNone/>
              <a:defRPr sz="800"/>
            </a:lvl4pPr>
            <a:lvl5pPr marL="1696085" indent="0">
              <a:buNone/>
              <a:defRPr sz="800"/>
            </a:lvl5pPr>
            <a:lvl6pPr marL="2120265" indent="0">
              <a:buNone/>
              <a:defRPr sz="800"/>
            </a:lvl6pPr>
            <a:lvl7pPr marL="2544445" indent="0">
              <a:buNone/>
              <a:defRPr sz="800"/>
            </a:lvl7pPr>
            <a:lvl8pPr marL="2967990" indent="0">
              <a:buNone/>
              <a:defRPr sz="800"/>
            </a:lvl8pPr>
            <a:lvl9pPr marL="3392170" indent="0">
              <a:buNone/>
              <a:defRPr sz="8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175320" y="152053"/>
            <a:ext cx="372660" cy="372659"/>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userDrawn="1"/>
        </p:nvSpPr>
        <p:spPr>
          <a:xfrm>
            <a:off x="358928" y="351869"/>
            <a:ext cx="248440" cy="248440"/>
          </a:xfrm>
          <a:prstGeom prst="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 name="直接连接符 46"/>
          <p:cNvCxnSpPr>
            <a:cxnSpLocks noChangeShapeType="1"/>
          </p:cNvCxnSpPr>
          <p:nvPr userDrawn="1"/>
        </p:nvCxnSpPr>
        <p:spPr bwMode="auto">
          <a:xfrm flipH="1">
            <a:off x="641352" y="771550"/>
            <a:ext cx="8351711" cy="0"/>
          </a:xfrm>
          <a:prstGeom prst="line">
            <a:avLst/>
          </a:prstGeom>
          <a:noFill/>
          <a:ln w="15875" cmpd="sng">
            <a:solidFill>
              <a:srgbClr val="C000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p14:dur="1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9pPr>
    </p:titleStyle>
    <p:bodyStyle>
      <a:lvl1pPr marL="167640"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900" b="1">
          <a:solidFill>
            <a:schemeClr val="tx1"/>
          </a:solidFill>
          <a:latin typeface="+mn-lt"/>
          <a:ea typeface="+mn-ea"/>
          <a:cs typeface="+mn-cs"/>
        </a:defRPr>
      </a:lvl1pPr>
      <a:lvl2pPr marL="50101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829945" indent="-1612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00">
          <a:solidFill>
            <a:schemeClr val="tx1"/>
          </a:solidFill>
          <a:latin typeface="+mn-lt"/>
          <a:ea typeface="+mn-ea"/>
          <a:cs typeface="+mn-cs"/>
        </a:defRPr>
      </a:lvl3pPr>
      <a:lvl4pPr marL="116395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300">
          <a:solidFill>
            <a:schemeClr val="tx1"/>
          </a:solidFill>
          <a:latin typeface="+mn-lt"/>
          <a:ea typeface="+mn-ea"/>
          <a:cs typeface="+mn-cs"/>
        </a:defRPr>
      </a:lvl4pPr>
      <a:lvl5pPr marL="1501140" indent="-17018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5pPr>
      <a:lvl6pPr marL="192595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6pPr>
      <a:lvl7pPr marL="235013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7pPr>
      <a:lvl8pPr marL="277368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8pPr>
      <a:lvl9pPr marL="319786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9pPr>
    </p:bodyStyle>
    <p:otherStyle>
      <a:defPPr>
        <a:defRPr lang="zh-CN"/>
      </a:defPPr>
      <a:lvl1pPr marL="0" algn="l" defTabSz="848360" rtl="0" eaLnBrk="1" latinLnBrk="0" hangingPunct="1">
        <a:defRPr sz="1700" kern="1200">
          <a:solidFill>
            <a:schemeClr val="tx1"/>
          </a:solidFill>
          <a:latin typeface="+mn-lt"/>
          <a:ea typeface="+mn-ea"/>
          <a:cs typeface="+mn-cs"/>
        </a:defRPr>
      </a:lvl1pPr>
      <a:lvl2pPr marL="424180" algn="l" defTabSz="848360" rtl="0" eaLnBrk="1" latinLnBrk="0" hangingPunct="1">
        <a:defRPr sz="1700" kern="1200">
          <a:solidFill>
            <a:schemeClr val="tx1"/>
          </a:solidFill>
          <a:latin typeface="+mn-lt"/>
          <a:ea typeface="+mn-ea"/>
          <a:cs typeface="+mn-cs"/>
        </a:defRPr>
      </a:lvl2pPr>
      <a:lvl3pPr marL="848360" algn="l" defTabSz="848360" rtl="0" eaLnBrk="1" latinLnBrk="0" hangingPunct="1">
        <a:defRPr sz="1700" kern="1200">
          <a:solidFill>
            <a:schemeClr val="tx1"/>
          </a:solidFill>
          <a:latin typeface="+mn-lt"/>
          <a:ea typeface="+mn-ea"/>
          <a:cs typeface="+mn-cs"/>
        </a:defRPr>
      </a:lvl3pPr>
      <a:lvl4pPr marL="1271905" algn="l" defTabSz="848360" rtl="0" eaLnBrk="1" latinLnBrk="0" hangingPunct="1">
        <a:defRPr sz="1700" kern="1200">
          <a:solidFill>
            <a:schemeClr val="tx1"/>
          </a:solidFill>
          <a:latin typeface="+mn-lt"/>
          <a:ea typeface="+mn-ea"/>
          <a:cs typeface="+mn-cs"/>
        </a:defRPr>
      </a:lvl4pPr>
      <a:lvl5pPr marL="1696085" algn="l" defTabSz="848360" rtl="0" eaLnBrk="1" latinLnBrk="0" hangingPunct="1">
        <a:defRPr sz="1700" kern="1200">
          <a:solidFill>
            <a:schemeClr val="tx1"/>
          </a:solidFill>
          <a:latin typeface="+mn-lt"/>
          <a:ea typeface="+mn-ea"/>
          <a:cs typeface="+mn-cs"/>
        </a:defRPr>
      </a:lvl5pPr>
      <a:lvl6pPr marL="2120265" algn="l" defTabSz="848360" rtl="0" eaLnBrk="1" latinLnBrk="0" hangingPunct="1">
        <a:defRPr sz="1700" kern="1200">
          <a:solidFill>
            <a:schemeClr val="tx1"/>
          </a:solidFill>
          <a:latin typeface="+mn-lt"/>
          <a:ea typeface="+mn-ea"/>
          <a:cs typeface="+mn-cs"/>
        </a:defRPr>
      </a:lvl6pPr>
      <a:lvl7pPr marL="2544445" algn="l" defTabSz="848360" rtl="0" eaLnBrk="1" latinLnBrk="0" hangingPunct="1">
        <a:defRPr sz="1700" kern="1200">
          <a:solidFill>
            <a:schemeClr val="tx1"/>
          </a:solidFill>
          <a:latin typeface="+mn-lt"/>
          <a:ea typeface="+mn-ea"/>
          <a:cs typeface="+mn-cs"/>
        </a:defRPr>
      </a:lvl7pPr>
      <a:lvl8pPr marL="2967990" algn="l" defTabSz="848360" rtl="0" eaLnBrk="1" latinLnBrk="0" hangingPunct="1">
        <a:defRPr sz="1700" kern="1200">
          <a:solidFill>
            <a:schemeClr val="tx1"/>
          </a:solidFill>
          <a:latin typeface="+mn-lt"/>
          <a:ea typeface="+mn-ea"/>
          <a:cs typeface="+mn-cs"/>
        </a:defRPr>
      </a:lvl8pPr>
      <a:lvl9pPr marL="3392170" algn="l" defTabSz="84836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3.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tags" Target="../tags/tag33.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tags" Target="../tags/tag35.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5.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2" Type="http://schemas.openxmlformats.org/officeDocument/2006/relationships/notesSlide" Target="../notesSlides/notesSlide4.xml"/><Relationship Id="rId21" Type="http://schemas.openxmlformats.org/officeDocument/2006/relationships/slideLayout" Target="../slideLayouts/slideLayout2.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27.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tags" Target="../tags/tag29.xml"/><Relationship Id="rId1" Type="http://schemas.openxmlformats.org/officeDocument/2006/relationships/tags" Target="../tags/tag28.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tags" Target="../tags/tag31.xml"/><Relationship Id="rId10" Type="http://schemas.openxmlformats.org/officeDocument/2006/relationships/notesSlide" Target="../notesSlides/notesSlide9.xml"/><Relationship Id="rId1"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11" name="PA_圆角淘宝店 bossppt 出品 1"/>
          <p:cNvSpPr/>
          <p:nvPr>
            <p:custDataLst>
              <p:tags r:id="rId2"/>
            </p:custDataLst>
          </p:nvPr>
        </p:nvSpPr>
        <p:spPr>
          <a:xfrm>
            <a:off x="1279525" y="2249805"/>
            <a:ext cx="6748780" cy="133413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PA_淘宝店 bossppt 出品 13"/>
          <p:cNvSpPr txBox="1">
            <a:spLocks noChangeArrowheads="1"/>
          </p:cNvSpPr>
          <p:nvPr>
            <p:custDataLst>
              <p:tags r:id="rId3"/>
            </p:custDataLst>
          </p:nvPr>
        </p:nvSpPr>
        <p:spPr bwMode="auto">
          <a:xfrm>
            <a:off x="1580515" y="2643505"/>
            <a:ext cx="6146800" cy="656590"/>
          </a:xfrm>
          <a:prstGeom prst="rect">
            <a:avLst/>
          </a:prstGeom>
          <a:noFill/>
          <a:ln w="9525">
            <a:noFill/>
            <a:miter lim="800000"/>
          </a:ln>
          <a:effectLst/>
        </p:spPr>
        <p:txBody>
          <a:bodyPr lIns="91419" tIns="45709" rIns="91419" bIns="45709"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algn="ctr" eaLnBrk="1" hangingPunct="1">
              <a:lnSpc>
                <a:spcPts val="4200"/>
              </a:lnSpc>
              <a:spcBef>
                <a:spcPct val="20000"/>
              </a:spcBef>
            </a:pPr>
            <a:r>
              <a:rPr lang="zh-CN" sz="3800" b="1" i="0" dirty="0">
                <a:solidFill>
                  <a:schemeClr val="bg1"/>
                </a:solidFill>
                <a:latin typeface="+mn-lt"/>
                <a:ea typeface="+mn-ea"/>
                <a:cs typeface="+mn-ea"/>
                <a:sym typeface="+mn-lt"/>
              </a:rPr>
              <a:t>多地分散</a:t>
            </a:r>
            <a:r>
              <a:rPr lang="zh-CN" sz="3800" b="1" i="0" dirty="0">
                <a:solidFill>
                  <a:schemeClr val="bg1"/>
                </a:solidFill>
                <a:latin typeface="+mn-lt"/>
                <a:ea typeface="+mn-ea"/>
                <a:cs typeface="+mn-ea"/>
                <a:sym typeface="+mn-lt"/>
              </a:rPr>
              <a:t>协同评标培训</a:t>
            </a:r>
            <a:endParaRPr lang="zh-CN" sz="3800" b="1" i="0" dirty="0">
              <a:solidFill>
                <a:schemeClr val="bg1"/>
              </a:solidFill>
              <a:latin typeface="+mn-lt"/>
              <a:ea typeface="+mn-ea"/>
              <a:cs typeface="+mn-ea"/>
              <a:sym typeface="+mn-lt"/>
            </a:endParaRPr>
          </a:p>
        </p:txBody>
      </p:sp>
      <p:sp>
        <p:nvSpPr>
          <p:cNvPr id="16" name="PA_淘宝店 bossppt 出品 15"/>
          <p:cNvSpPr txBox="1">
            <a:spLocks noChangeArrowheads="1"/>
          </p:cNvSpPr>
          <p:nvPr>
            <p:custDataLst>
              <p:tags r:id="rId4"/>
            </p:custDataLst>
          </p:nvPr>
        </p:nvSpPr>
        <p:spPr bwMode="auto">
          <a:xfrm>
            <a:off x="3237230" y="4038600"/>
            <a:ext cx="2895600"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ctr">
              <a:lnSpc>
                <a:spcPct val="90000"/>
              </a:lnSpc>
              <a:spcBef>
                <a:spcPct val="20000"/>
              </a:spcBef>
            </a:pPr>
            <a:r>
              <a:rPr lang="zh-CN" altLang="en-US" sz="1200" b="1" dirty="0">
                <a:solidFill>
                  <a:schemeClr val="tx1">
                    <a:lumMod val="75000"/>
                    <a:lumOff val="25000"/>
                  </a:schemeClr>
                </a:solidFill>
                <a:latin typeface="+mn-ea"/>
                <a:ea typeface="+mn-ea"/>
                <a:cs typeface="+mn-ea"/>
                <a:sym typeface="+mn-lt"/>
              </a:rPr>
              <a:t>主讲人</a:t>
            </a:r>
            <a:r>
              <a:rPr lang="zh-CN" altLang="en-US" sz="1200" b="1" dirty="0" smtClean="0">
                <a:solidFill>
                  <a:schemeClr val="tx1">
                    <a:lumMod val="75000"/>
                    <a:lumOff val="25000"/>
                  </a:schemeClr>
                </a:solidFill>
                <a:latin typeface="+mn-ea"/>
                <a:ea typeface="+mn-ea"/>
                <a:cs typeface="+mn-ea"/>
                <a:sym typeface="+mn-lt"/>
              </a:rPr>
              <a:t>：于恒</a:t>
            </a:r>
            <a:r>
              <a:rPr lang="en-US" altLang="zh-CN" sz="1200" b="1" dirty="0" smtClean="0">
                <a:solidFill>
                  <a:schemeClr val="tx1">
                    <a:lumMod val="75000"/>
                    <a:lumOff val="25000"/>
                  </a:schemeClr>
                </a:solidFill>
                <a:latin typeface="+mn-ea"/>
                <a:ea typeface="+mn-ea"/>
                <a:cs typeface="+mn-ea"/>
                <a:sym typeface="+mn-lt"/>
              </a:rPr>
              <a:t>    </a:t>
            </a:r>
            <a:endParaRPr lang="en-US" altLang="zh-CN" sz="1200" b="1" dirty="0">
              <a:solidFill>
                <a:schemeClr val="tx1">
                  <a:lumMod val="75000"/>
                  <a:lumOff val="25000"/>
                </a:schemeClr>
              </a:solidFill>
              <a:latin typeface="+mn-ea"/>
              <a:ea typeface="+mn-ea"/>
              <a:cs typeface="+mn-ea"/>
              <a:sym typeface="+mn-lt"/>
            </a:endParaRPr>
          </a:p>
        </p:txBody>
      </p:sp>
      <p:sp>
        <p:nvSpPr>
          <p:cNvPr id="17" name="PA_淘宝店chenying0907出品 11"/>
          <p:cNvSpPr txBox="1"/>
          <p:nvPr>
            <p:custDataLst>
              <p:tags r:id="rId5"/>
            </p:custDataLst>
          </p:nvPr>
        </p:nvSpPr>
        <p:spPr>
          <a:xfrm>
            <a:off x="1473835" y="1563370"/>
            <a:ext cx="6360160" cy="614045"/>
          </a:xfrm>
          <a:prstGeom prst="rect">
            <a:avLst/>
          </a:prstGeom>
          <a:noFill/>
        </p:spPr>
        <p:txBody>
          <a:bodyPr wrap="square" rtlCol="0">
            <a:spAutoFit/>
          </a:bodyPr>
          <a:lstStyle/>
          <a:p>
            <a:pPr algn="ctr"/>
            <a:r>
              <a:rPr lang="zh-CN" altLang="en-US" sz="3400" b="1" dirty="0">
                <a:solidFill>
                  <a:srgbClr val="C00000"/>
                </a:solidFill>
                <a:latin typeface="Impact" panose="020B0806030902050204" pitchFamily="34" charset="0"/>
              </a:rPr>
              <a:t>济南公共资源交易中心</a:t>
            </a:r>
            <a:endParaRPr lang="zh-CN" altLang="en-US" sz="3400" b="1" dirty="0">
              <a:solidFill>
                <a:srgbClr val="C00000"/>
              </a:solidFill>
              <a:latin typeface="Impact" panose="020B0806030902050204" pitchFamily="34" charset="0"/>
            </a:endParaRPr>
          </a:p>
        </p:txBody>
      </p:sp>
      <p:pic>
        <p:nvPicPr>
          <p:cNvPr id="2" name="图片 1"/>
          <p:cNvPicPr>
            <a:picLocks noChangeAspect="1"/>
          </p:cNvPicPr>
          <p:nvPr>
            <p:custDataLst>
              <p:tags r:id="rId6"/>
            </p:custDataLst>
          </p:nvPr>
        </p:nvPicPr>
        <p:blipFill>
          <a:blip r:embed="rId7"/>
          <a:stretch>
            <a:fillRect/>
          </a:stretch>
        </p:blipFill>
        <p:spPr>
          <a:xfrm>
            <a:off x="4046855" y="830580"/>
            <a:ext cx="1050290" cy="661035"/>
          </a:xfrm>
          <a:prstGeom prst="rect">
            <a:avLst/>
          </a:prstGeom>
        </p:spPr>
      </p:pic>
    </p:spTree>
  </p:cSld>
  <p:clrMapOvr>
    <a:masterClrMapping/>
  </p:clrMapOvr>
  <p:transition spd="slow" advTm="0">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注意</a:t>
            </a:r>
            <a:r>
              <a:rPr lang="zh-CN" altLang="en-US" sz="2800" i="0" dirty="0">
                <a:latin typeface="微软雅黑" panose="020B0503020204020204" pitchFamily="34" charset="-122"/>
                <a:ea typeface="微软雅黑" panose="020B0503020204020204" pitchFamily="34" charset="-122"/>
              </a:rPr>
              <a:t>事项</a:t>
            </a:r>
            <a:endParaRPr lang="zh-CN" altLang="en-US" sz="2800" i="0" dirty="0">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127500" y="915670"/>
            <a:ext cx="4243705" cy="1186180"/>
            <a:chOff x="4558140" y="915566"/>
            <a:chExt cx="3867466" cy="1412097"/>
          </a:xfrm>
          <a:solidFill>
            <a:srgbClr val="FFAFAF"/>
          </a:solidFill>
        </p:grpSpPr>
        <p:sp>
          <p:nvSpPr>
            <p:cNvPr id="13" name="圆角矩形 12"/>
            <p:cNvSpPr/>
            <p:nvPr/>
          </p:nvSpPr>
          <p:spPr bwMode="auto">
            <a:xfrm>
              <a:off x="4558140" y="915566"/>
              <a:ext cx="3867466" cy="14120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782098" y="926942"/>
              <a:ext cx="3523138" cy="13013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en-US" sz="1200" b="0" dirty="0" smtClean="0">
                  <a:latin typeface="微软雅黑" panose="020B0503020204020204" pitchFamily="34" charset="-122"/>
                  <a:ea typeface="微软雅黑" panose="020B0503020204020204" pitchFamily="34" charset="-122"/>
                </a:rPr>
                <a:t>Q</a:t>
              </a:r>
              <a:r>
                <a:rPr lang="zh-CN" altLang="en-US" sz="1200" b="0" dirty="0" smtClean="0">
                  <a:latin typeface="微软雅黑" panose="020B0503020204020204" pitchFamily="34" charset="-122"/>
                  <a:ea typeface="微软雅黑" panose="020B0503020204020204" pitchFamily="34" charset="-122"/>
                </a:rPr>
                <a:t>：项目进场过程中，如何安排此项目为多地分散评标</a:t>
              </a:r>
              <a:r>
                <a:rPr lang="zh-CN" altLang="en-US" sz="1200" b="0" dirty="0" smtClean="0">
                  <a:latin typeface="微软雅黑" panose="020B0503020204020204" pitchFamily="34" charset="-122"/>
                  <a:ea typeface="微软雅黑" panose="020B0503020204020204" pitchFamily="34" charset="-122"/>
                </a:rPr>
                <a:t>项目？</a:t>
              </a:r>
              <a:endParaRPr lang="zh-CN" altLang="en-US" sz="1200" b="0" dirty="0" smtClean="0">
                <a:latin typeface="微软雅黑" panose="020B0503020204020204" pitchFamily="34" charset="-122"/>
                <a:ea typeface="微软雅黑" panose="020B0503020204020204" pitchFamily="34" charset="-122"/>
              </a:endParaRPr>
            </a:p>
            <a:p>
              <a:pPr>
                <a:lnSpc>
                  <a:spcPct val="150000"/>
                </a:lnSpc>
              </a:pPr>
              <a:r>
                <a:rPr lang="en-US" altLang="zh-CN" sz="1200" b="0" dirty="0" smtClean="0">
                  <a:latin typeface="微软雅黑" panose="020B0503020204020204" pitchFamily="34" charset="-122"/>
                  <a:ea typeface="微软雅黑" panose="020B0503020204020204" pitchFamily="34" charset="-122"/>
                </a:rPr>
                <a:t>A</a:t>
              </a:r>
              <a:r>
                <a:rPr lang="zh-CN" altLang="en-US" sz="1200" b="0" dirty="0" smtClean="0">
                  <a:latin typeface="微软雅黑" panose="020B0503020204020204" pitchFamily="34" charset="-122"/>
                  <a:ea typeface="微软雅黑" panose="020B0503020204020204" pitchFamily="34" charset="-122"/>
                </a:rPr>
                <a:t>：只需招标代理机构在交易平台场地预约过程设定此项目为多地分散评标</a:t>
              </a:r>
              <a:r>
                <a:rPr lang="zh-CN" altLang="en-US" sz="1200" b="0" dirty="0" smtClean="0">
                  <a:latin typeface="微软雅黑" panose="020B0503020204020204" pitchFamily="34" charset="-122"/>
                  <a:ea typeface="微软雅黑" panose="020B0503020204020204" pitchFamily="34" charset="-122"/>
                </a:rPr>
                <a:t>项目。</a:t>
              </a:r>
              <a:endParaRPr lang="zh-CN" altLang="en-US" sz="1200" b="0" dirty="0" smtClean="0">
                <a:latin typeface="微软雅黑" panose="020B0503020204020204" pitchFamily="34" charset="-122"/>
                <a:ea typeface="微软雅黑" panose="020B0503020204020204" pitchFamily="34" charset="-122"/>
              </a:endParaRPr>
            </a:p>
          </p:txBody>
        </p:sp>
      </p:grpSp>
      <p:sp>
        <p:nvSpPr>
          <p:cNvPr id="16" name="圆角矩形 15"/>
          <p:cNvSpPr/>
          <p:nvPr/>
        </p:nvSpPr>
        <p:spPr bwMode="auto">
          <a:xfrm>
            <a:off x="4127500" y="2215515"/>
            <a:ext cx="4244340" cy="1019810"/>
          </a:xfrm>
          <a:prstGeom prst="round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423410" y="2254250"/>
            <a:ext cx="3743960" cy="976630"/>
          </a:xfrm>
          <a:prstGeom prst="rect">
            <a:avLst/>
          </a:pr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en-US" sz="1200" b="0" dirty="0" smtClean="0">
                <a:latin typeface="微软雅黑" panose="020B0503020204020204" pitchFamily="34" charset="-122"/>
                <a:ea typeface="微软雅黑" panose="020B0503020204020204" pitchFamily="34" charset="-122"/>
                <a:sym typeface="+mn-ea"/>
              </a:rPr>
              <a:t>Q</a:t>
            </a:r>
            <a:r>
              <a:rPr lang="zh-CN" altLang="en-US" sz="1200" b="0" dirty="0" smtClean="0">
                <a:latin typeface="微软雅黑" panose="020B0503020204020204" pitchFamily="34" charset="-122"/>
                <a:ea typeface="微软雅黑" panose="020B0503020204020204" pitchFamily="34" charset="-122"/>
                <a:sym typeface="+mn-ea"/>
              </a:rPr>
              <a:t>：交易过程其他环节是否有操作上的变动？</a:t>
            </a:r>
            <a:endParaRPr lang="zh-CN" altLang="en-US" sz="1200" b="0" dirty="0" smtClean="0">
              <a:latin typeface="微软雅黑" panose="020B0503020204020204" pitchFamily="34" charset="-122"/>
              <a:ea typeface="微软雅黑" panose="020B0503020204020204" pitchFamily="34" charset="-122"/>
            </a:endParaRPr>
          </a:p>
          <a:p>
            <a:pPr>
              <a:lnSpc>
                <a:spcPct val="150000"/>
              </a:lnSpc>
            </a:pPr>
            <a:r>
              <a:rPr lang="en-US" altLang="zh-CN" sz="1200" b="0" dirty="0" smtClean="0">
                <a:latin typeface="微软雅黑" panose="020B0503020204020204" pitchFamily="34" charset="-122"/>
                <a:ea typeface="微软雅黑" panose="020B0503020204020204" pitchFamily="34" charset="-122"/>
                <a:sym typeface="+mn-ea"/>
              </a:rPr>
              <a:t>A</a:t>
            </a:r>
            <a:r>
              <a:rPr lang="zh-CN" altLang="en-US" sz="1200" b="0" dirty="0" smtClean="0">
                <a:latin typeface="微软雅黑" panose="020B0503020204020204" pitchFamily="34" charset="-122"/>
                <a:ea typeface="微软雅黑" panose="020B0503020204020204" pitchFamily="34" charset="-122"/>
                <a:sym typeface="+mn-ea"/>
              </a:rPr>
              <a:t>：没有，不影响项目进场登记、发公告、做文件、组建专家申请</a:t>
            </a:r>
            <a:r>
              <a:rPr lang="zh-CN" altLang="en-US" sz="1200" b="0" dirty="0" smtClean="0">
                <a:latin typeface="微软雅黑" panose="020B0503020204020204" pitchFamily="34" charset="-122"/>
                <a:ea typeface="微软雅黑" panose="020B0503020204020204" pitchFamily="34" charset="-122"/>
                <a:sym typeface="+mn-ea"/>
              </a:rPr>
              <a:t>等</a:t>
            </a:r>
            <a:endParaRPr lang="zh-CN" altLang="en-US" sz="1200" b="0" dirty="0" smtClean="0">
              <a:latin typeface="微软雅黑" panose="020B0503020204020204" pitchFamily="34" charset="-122"/>
              <a:ea typeface="微软雅黑" panose="020B0503020204020204" pitchFamily="34" charset="-122"/>
              <a:sym typeface="+mn-ea"/>
            </a:endParaRPr>
          </a:p>
        </p:txBody>
      </p:sp>
      <p:grpSp>
        <p:nvGrpSpPr>
          <p:cNvPr id="40" name="组合 39"/>
          <p:cNvGrpSpPr/>
          <p:nvPr/>
        </p:nvGrpSpPr>
        <p:grpSpPr>
          <a:xfrm>
            <a:off x="4127610" y="3336883"/>
            <a:ext cx="4266565" cy="1641475"/>
            <a:chOff x="4167894" y="2964794"/>
            <a:chExt cx="3867348" cy="2294273"/>
          </a:xfrm>
          <a:solidFill>
            <a:srgbClr val="FFAFAF"/>
          </a:solidFill>
        </p:grpSpPr>
        <p:sp>
          <p:nvSpPr>
            <p:cNvPr id="19" name="圆角矩形 18"/>
            <p:cNvSpPr/>
            <p:nvPr/>
          </p:nvSpPr>
          <p:spPr bwMode="auto">
            <a:xfrm>
              <a:off x="4167894" y="2964794"/>
              <a:ext cx="3867348" cy="229427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390645" y="3103974"/>
              <a:ext cx="3623876" cy="20635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sz="1200" b="0" dirty="0" smtClean="0">
                  <a:latin typeface="微软雅黑" panose="020B0503020204020204" pitchFamily="34" charset="-122"/>
                  <a:ea typeface="微软雅黑" panose="020B0503020204020204" pitchFamily="34" charset="-122"/>
                  <a:sym typeface="+mn-ea"/>
                </a:rPr>
                <a:t>Q</a:t>
              </a:r>
              <a:r>
                <a:rPr lang="zh-CN" altLang="en-US" sz="1200" b="0" dirty="0" smtClean="0">
                  <a:latin typeface="微软雅黑" panose="020B0503020204020204" pitchFamily="34" charset="-122"/>
                  <a:ea typeface="微软雅黑" panose="020B0503020204020204" pitchFamily="34" charset="-122"/>
                  <a:sym typeface="+mn-ea"/>
                </a:rPr>
                <a:t>：多地分散</a:t>
              </a:r>
              <a:r>
                <a:rPr lang="zh-CN" altLang="en-US" sz="1200" b="0" dirty="0" smtClean="0">
                  <a:latin typeface="微软雅黑" panose="020B0503020204020204" pitchFamily="34" charset="-122"/>
                  <a:ea typeface="微软雅黑" panose="020B0503020204020204" pitchFamily="34" charset="-122"/>
                  <a:sym typeface="+mn-ea"/>
                </a:rPr>
                <a:t>协同评标项目与远程异地评标项目的区别？</a:t>
              </a:r>
              <a:endParaRPr lang="zh-CN" altLang="en-US" sz="1200" b="0" dirty="0" smtClean="0">
                <a:latin typeface="微软雅黑" panose="020B0503020204020204" pitchFamily="34" charset="-122"/>
                <a:ea typeface="微软雅黑" panose="020B0503020204020204" pitchFamily="34" charset="-122"/>
              </a:endParaRPr>
            </a:p>
            <a:p>
              <a:pPr>
                <a:lnSpc>
                  <a:spcPct val="150000"/>
                </a:lnSpc>
              </a:pPr>
              <a:r>
                <a:rPr lang="en-US" altLang="zh-CN" sz="1200" b="0" dirty="0" smtClean="0">
                  <a:latin typeface="微软雅黑" panose="020B0503020204020204" pitchFamily="34" charset="-122"/>
                  <a:ea typeface="微软雅黑" panose="020B0503020204020204" pitchFamily="34" charset="-122"/>
                  <a:sym typeface="+mn-ea"/>
                </a:rPr>
                <a:t>A</a:t>
              </a:r>
              <a:r>
                <a:rPr lang="zh-CN" altLang="en-US" sz="1200" b="0" dirty="0" smtClean="0">
                  <a:latin typeface="微软雅黑" panose="020B0503020204020204" pitchFamily="34" charset="-122"/>
                  <a:ea typeface="微软雅黑" panose="020B0503020204020204" pitchFamily="34" charset="-122"/>
                  <a:sym typeface="+mn-ea"/>
                </a:rPr>
                <a:t>：多地分散协同评标项目用于济南市域内专家自主选择区县分中心或市</a:t>
              </a:r>
              <a:r>
                <a:rPr lang="zh-CN" altLang="en-US" sz="1200" b="0" dirty="0" smtClean="0">
                  <a:latin typeface="微软雅黑" panose="020B0503020204020204" pitchFamily="34" charset="-122"/>
                  <a:ea typeface="微软雅黑" panose="020B0503020204020204" pitchFamily="34" charset="-122"/>
                  <a:sym typeface="+mn-ea"/>
                </a:rPr>
                <a:t>本级进行</a:t>
              </a:r>
              <a:r>
                <a:rPr lang="zh-CN" altLang="en-US" sz="1200" b="0" dirty="0" smtClean="0">
                  <a:latin typeface="微软雅黑" panose="020B0503020204020204" pitchFamily="34" charset="-122"/>
                  <a:ea typeface="微软雅黑" panose="020B0503020204020204" pitchFamily="34" charset="-122"/>
                  <a:sym typeface="+mn-ea"/>
                </a:rPr>
                <a:t>评标，用于市域内远程，走市协调指挥</a:t>
              </a:r>
              <a:r>
                <a:rPr lang="zh-CN" altLang="en-US" sz="1200" b="0" dirty="0" smtClean="0">
                  <a:latin typeface="微软雅黑" panose="020B0503020204020204" pitchFamily="34" charset="-122"/>
                  <a:ea typeface="微软雅黑" panose="020B0503020204020204" pitchFamily="34" charset="-122"/>
                  <a:sym typeface="+mn-ea"/>
                </a:rPr>
                <a:t>系统。远程异地评标项目用于济南与市外或省外的远程异地，走山东省协调</a:t>
              </a:r>
              <a:r>
                <a:rPr lang="zh-CN" altLang="en-US" sz="1200" b="0" dirty="0" smtClean="0">
                  <a:latin typeface="微软雅黑" panose="020B0503020204020204" pitchFamily="34" charset="-122"/>
                  <a:ea typeface="微软雅黑" panose="020B0503020204020204" pitchFamily="34" charset="-122"/>
                  <a:sym typeface="+mn-ea"/>
                </a:rPr>
                <a:t>系统。</a:t>
              </a:r>
              <a:endParaRPr lang="zh-CN" altLang="en-US" sz="1200" b="0" dirty="0" smtClean="0">
                <a:latin typeface="微软雅黑" panose="020B0503020204020204" pitchFamily="34" charset="-122"/>
                <a:ea typeface="微软雅黑" panose="020B0503020204020204" pitchFamily="34" charset="-122"/>
                <a:sym typeface="+mn-ea"/>
              </a:endParaRPr>
            </a:p>
          </p:txBody>
        </p:sp>
      </p:grpSp>
      <p:sp>
        <p:nvSpPr>
          <p:cNvPr id="2" name="燕尾形 1"/>
          <p:cNvSpPr/>
          <p:nvPr/>
        </p:nvSpPr>
        <p:spPr bwMode="auto">
          <a:xfrm>
            <a:off x="899592" y="2223438"/>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28" name="燕尾形 27"/>
          <p:cNvSpPr/>
          <p:nvPr/>
        </p:nvSpPr>
        <p:spPr bwMode="auto">
          <a:xfrm>
            <a:off x="539552" y="2424491"/>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4" name="TextBox 3"/>
          <p:cNvSpPr txBox="1"/>
          <p:nvPr/>
        </p:nvSpPr>
        <p:spPr>
          <a:xfrm>
            <a:off x="1331622" y="2600915"/>
            <a:ext cx="1097280" cy="5067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pitchFamily="34" charset="-122"/>
              </a:rPr>
              <a:t>注意</a:t>
            </a:r>
            <a:r>
              <a:rPr lang="zh-CN" kern="0" dirty="0" smtClean="0">
                <a:solidFill>
                  <a:srgbClr val="F8F8F8"/>
                </a:solidFill>
                <a:ea typeface="微软雅黑" panose="020B0503020204020204" pitchFamily="34" charset="-122"/>
              </a:rPr>
              <a:t>事项</a:t>
            </a:r>
            <a:endParaRPr lang="zh-CN" kern="0" dirty="0" smtClean="0">
              <a:solidFill>
                <a:srgbClr val="F8F8F8"/>
              </a:solidFill>
              <a:ea typeface="微软雅黑" panose="020B0503020204020204" pitchFamily="34" charset="-122"/>
            </a:endParaRPr>
          </a:p>
        </p:txBody>
      </p:sp>
      <p:cxnSp>
        <p:nvCxnSpPr>
          <p:cNvPr id="10" name="直接箭头连接符 9"/>
          <p:cNvCxnSpPr>
            <a:stCxn id="2" idx="3"/>
            <a:endCxn id="13" idx="1"/>
          </p:cNvCxnSpPr>
          <p:nvPr/>
        </p:nvCxnSpPr>
        <p:spPr bwMode="auto">
          <a:xfrm flipV="1">
            <a:off x="2446586" y="1508546"/>
            <a:ext cx="1680845" cy="141732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16" idx="1"/>
          </p:cNvCxnSpPr>
          <p:nvPr/>
        </p:nvCxnSpPr>
        <p:spPr bwMode="auto">
          <a:xfrm flipV="1">
            <a:off x="2446586" y="2725206"/>
            <a:ext cx="1680845" cy="20066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19" idx="1"/>
          </p:cNvCxnSpPr>
          <p:nvPr/>
        </p:nvCxnSpPr>
        <p:spPr bwMode="auto">
          <a:xfrm>
            <a:off x="2446586" y="2925866"/>
            <a:ext cx="1680845" cy="123190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custDataLst>
              <p:tags r:id="rId1"/>
            </p:custDataLst>
          </p:nvPr>
        </p:nvSpPr>
        <p:spPr bwMode="auto">
          <a:xfrm>
            <a:off x="953135" y="139700"/>
            <a:ext cx="453326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多地分散协同评标工作</a:t>
            </a:r>
            <a:r>
              <a:rPr lang="zh-CN" altLang="en-US" sz="2800" i="0" dirty="0">
                <a:latin typeface="微软雅黑" panose="020B0503020204020204" pitchFamily="34" charset="-122"/>
                <a:ea typeface="微软雅黑" panose="020B0503020204020204" pitchFamily="34" charset="-122"/>
              </a:rPr>
              <a:t>流程</a:t>
            </a:r>
            <a:endParaRPr lang="zh-CN" altLang="en-US" sz="2800" i="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107315" y="847725"/>
            <a:ext cx="8930005" cy="4295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专家抽取</a:t>
            </a:r>
            <a:r>
              <a:rPr lang="zh-CN" altLang="en-US" sz="2800" i="0" dirty="0">
                <a:latin typeface="微软雅黑" panose="020B0503020204020204" pitchFamily="34" charset="-122"/>
                <a:ea typeface="微软雅黑" panose="020B0503020204020204" pitchFamily="34" charset="-122"/>
              </a:rPr>
              <a:t>过程</a:t>
            </a:r>
            <a:endParaRPr lang="zh-CN" altLang="en-US" sz="2800" i="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179705" y="771525"/>
            <a:ext cx="8775065" cy="3176905"/>
          </a:xfrm>
          <a:prstGeom prst="rect">
            <a:avLst/>
          </a:prstGeom>
        </p:spPr>
      </p:pic>
      <p:sp>
        <p:nvSpPr>
          <p:cNvPr id="7" name="文本框 6"/>
          <p:cNvSpPr txBox="1"/>
          <p:nvPr/>
        </p:nvSpPr>
        <p:spPr>
          <a:xfrm>
            <a:off x="205740" y="4221480"/>
            <a:ext cx="8015605" cy="645160"/>
          </a:xfrm>
          <a:prstGeom prst="rect">
            <a:avLst/>
          </a:prstGeom>
          <a:noFill/>
        </p:spPr>
        <p:txBody>
          <a:bodyPr wrap="square" rtlCol="0">
            <a:spAutoFit/>
          </a:bodyPr>
          <a:p>
            <a:r>
              <a:rPr lang="zh-CN" altLang="en-US"/>
              <a:t>明确：招标代理机构在省综合工程专家库进行专家抽取时，操作步骤不变。仅专家语音通知的内容会有</a:t>
            </a:r>
            <a:r>
              <a:rPr lang="zh-CN" altLang="en-US"/>
              <a:t>调整。</a:t>
            </a:r>
            <a:endParaRPr lang="zh-CN" altLang="en-US"/>
          </a:p>
        </p:txBody>
      </p:sp>
      <p:pic>
        <p:nvPicPr>
          <p:cNvPr id="10" name="图片 9"/>
          <p:cNvPicPr>
            <a:picLocks noChangeAspect="1"/>
          </p:cNvPicPr>
          <p:nvPr/>
        </p:nvPicPr>
        <p:blipFill>
          <a:blip r:embed="rId4"/>
          <a:stretch>
            <a:fillRect/>
          </a:stretch>
        </p:blipFill>
        <p:spPr>
          <a:xfrm>
            <a:off x="611505" y="987425"/>
            <a:ext cx="3857625" cy="2922270"/>
          </a:xfrm>
          <a:prstGeom prst="rect">
            <a:avLst/>
          </a:prstGeom>
        </p:spPr>
      </p:pic>
      <p:sp>
        <p:nvSpPr>
          <p:cNvPr id="11" name="文本框 10"/>
          <p:cNvSpPr txBox="1"/>
          <p:nvPr/>
        </p:nvSpPr>
        <p:spPr>
          <a:xfrm>
            <a:off x="5003800" y="987425"/>
            <a:ext cx="3683635" cy="3032760"/>
          </a:xfrm>
          <a:prstGeom prst="rect">
            <a:avLst/>
          </a:prstGeom>
          <a:noFill/>
        </p:spPr>
        <p:txBody>
          <a:bodyPr wrap="square" rtlCol="0">
            <a:noAutofit/>
          </a:bodyPr>
          <a:p>
            <a:r>
              <a:rPr lang="en-US" altLang="zh-CN">
                <a:solidFill>
                  <a:srgbClr val="FF0000"/>
                </a:solidFill>
                <a:highlight>
                  <a:srgbClr val="0000FF"/>
                </a:highlight>
              </a:rPr>
              <a:t>尊敬的专家您好，您已被抽取为评标专家，</a:t>
            </a:r>
            <a:r>
              <a:rPr lang="zh-CN" altLang="en-US">
                <a:solidFill>
                  <a:srgbClr val="FF0000"/>
                </a:solidFill>
                <a:highlight>
                  <a:srgbClr val="0000FF"/>
                </a:highlight>
              </a:rPr>
              <a:t>请</a:t>
            </a:r>
            <a:r>
              <a:rPr lang="en-US" altLang="zh-CN">
                <a:solidFill>
                  <a:srgbClr val="FF0000"/>
                </a:solidFill>
                <a:highlight>
                  <a:srgbClr val="0000FF"/>
                </a:highlight>
              </a:rPr>
              <a:t>确认</a:t>
            </a:r>
            <a:r>
              <a:rPr lang="zh-CN" altLang="en-US">
                <a:solidFill>
                  <a:srgbClr val="FF0000"/>
                </a:solidFill>
                <a:highlight>
                  <a:srgbClr val="0000FF"/>
                </a:highlight>
              </a:rPr>
              <a:t>是否</a:t>
            </a:r>
            <a:r>
              <a:rPr lang="en-US" altLang="zh-CN">
                <a:solidFill>
                  <a:srgbClr val="FF0000"/>
                </a:solidFill>
                <a:highlight>
                  <a:srgbClr val="0000FF"/>
                </a:highlight>
              </a:rPr>
              <a:t>参与</a:t>
            </a:r>
            <a:r>
              <a:rPr lang="zh-CN" altLang="en-US">
                <a:solidFill>
                  <a:srgbClr val="FF0000"/>
                </a:solidFill>
                <a:highlight>
                  <a:srgbClr val="0000FF"/>
                </a:highlight>
              </a:rPr>
              <a:t>并选择评审场地</a:t>
            </a:r>
            <a:r>
              <a:rPr lang="en-US" altLang="zh-CN">
                <a:solidFill>
                  <a:srgbClr val="FF0000"/>
                </a:solidFill>
                <a:highlight>
                  <a:srgbClr val="0000FF"/>
                </a:highlight>
              </a:rPr>
              <a:t>？回复0：不参与；回复1：市本级；回复2：历城区；回复3：高新区；回复4：章丘区；回复5：济阳区；回复6：商河县；回复7：莱芜区；回复8：钢城区；回复9：平阴县；回复#：长清区；回复*：重复一遍语音播放；此语音仅用于抽取专家选择参评场地，实际评审场地以短信为准。</a:t>
            </a:r>
            <a:endParaRPr lang="en-US" altLang="zh-CN">
              <a:solidFill>
                <a:srgbClr val="FF0000"/>
              </a:solidFill>
              <a:highlight>
                <a:srgbClr val="0000FF"/>
              </a:highlight>
            </a:endParaRPr>
          </a:p>
        </p:txBody>
      </p:sp>
      <p:pic>
        <p:nvPicPr>
          <p:cNvPr id="13" name="图片 12"/>
          <p:cNvPicPr>
            <a:picLocks noChangeAspect="1"/>
          </p:cNvPicPr>
          <p:nvPr/>
        </p:nvPicPr>
        <p:blipFill>
          <a:blip r:embed="rId5"/>
          <a:stretch>
            <a:fillRect/>
          </a:stretch>
        </p:blipFill>
        <p:spPr>
          <a:xfrm>
            <a:off x="4469130" y="519430"/>
            <a:ext cx="2352675"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strVal val="#ppt_w*0.70"/>
                                          </p:val>
                                        </p:tav>
                                        <p:tav tm="100000">
                                          <p:val>
                                            <p:strVal val="#ppt_w"/>
                                          </p:val>
                                        </p:tav>
                                      </p:tavLst>
                                    </p:anim>
                                    <p:anim calcmode="lin" valueType="num">
                                      <p:cBhvr>
                                        <p:cTn id="14" dur="1000" fill="hold"/>
                                        <p:tgtEl>
                                          <p:spTgt spid="11"/>
                                        </p:tgtEl>
                                        <p:attrNameLst>
                                          <p:attrName>ppt_h</p:attrName>
                                        </p:attrNameLst>
                                      </p:cBhvr>
                                      <p:tavLst>
                                        <p:tav tm="0">
                                          <p:val>
                                            <p:strVal val="#ppt_h"/>
                                          </p:val>
                                        </p:tav>
                                        <p:tav tm="100000">
                                          <p:val>
                                            <p:strVal val="#ppt_h"/>
                                          </p:val>
                                        </p:tav>
                                      </p:tavLst>
                                    </p:anim>
                                    <p:animEffect transition="in" filter="fade">
                                      <p:cBhvr>
                                        <p:cTn id="15" dur="1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0" descr="EV019-01"/>
          <p:cNvPicPr>
            <a:picLocks noChangeAspect="1" noChangeArrowheads="1"/>
          </p:cNvPicPr>
          <p:nvPr/>
        </p:nvPicPr>
        <p:blipFill>
          <a:blip r:embed="rId1">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429245" y="-2396802"/>
            <a:ext cx="12049918" cy="999240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1" descr="EV019"/>
          <p:cNvPicPr>
            <a:picLocks noChangeAspect="1" noChangeArrowheads="1"/>
          </p:cNvPicPr>
          <p:nvPr/>
        </p:nvPicPr>
        <p:blipFill>
          <a:blip r:embed="rId2">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145643" y="-1676721"/>
            <a:ext cx="11570316" cy="821119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6486" y="-92546"/>
            <a:ext cx="9180486" cy="549314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Oval 35"/>
          <p:cNvSpPr>
            <a:spLocks noChangeArrowheads="1"/>
          </p:cNvSpPr>
          <p:nvPr/>
        </p:nvSpPr>
        <p:spPr bwMode="auto">
          <a:xfrm>
            <a:off x="6283328" y="1028701"/>
            <a:ext cx="314325" cy="349250"/>
          </a:xfrm>
          <a:prstGeom prst="ellipse">
            <a:avLst/>
          </a:prstGeom>
          <a:gradFill rotWithShape="1">
            <a:gsLst>
              <a:gs pos="0">
                <a:schemeClr val="bg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矩形 24"/>
          <p:cNvSpPr/>
          <p:nvPr/>
        </p:nvSpPr>
        <p:spPr>
          <a:xfrm>
            <a:off x="-25102" y="1444590"/>
            <a:ext cx="9169102" cy="2279288"/>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782" y="1922514"/>
            <a:ext cx="3578426" cy="1323439"/>
          </a:xfrm>
          <a:prstGeom prst="rect">
            <a:avLst/>
          </a:prstGeom>
        </p:spPr>
        <p:txBody>
          <a:bodyPr wrap="square">
            <a:spAutoFit/>
          </a:bodyPr>
          <a:lstStyle/>
          <a:p>
            <a:pPr lvl="0" algn="ctr">
              <a:defRPr/>
            </a:pPr>
            <a:r>
              <a:rPr lang="en-US" altLang="zh-CN" sz="8000" b="0" dirty="0">
                <a:solidFill>
                  <a:srgbClr val="C00000"/>
                </a:solidFill>
                <a:latin typeface="Impact" panose="020B0806030902050204" pitchFamily="34" charset="0"/>
                <a:ea typeface="微软雅黑" panose="020B0503020204020204" pitchFamily="34" charset="-122"/>
              </a:rPr>
              <a:t>Thanks</a:t>
            </a:r>
            <a:endParaRPr lang="zh-CN" altLang="en-US" sz="8000" b="0" dirty="0">
              <a:solidFill>
                <a:srgbClr val="C00000"/>
              </a:solidFill>
              <a:latin typeface="Impact" panose="020B0806030902050204" pitchFamily="34" charset="0"/>
              <a:ea typeface="微软雅黑" panose="020B0503020204020204" pitchFamily="34" charset="-122"/>
            </a:endParaRPr>
          </a:p>
        </p:txBody>
      </p:sp>
      <p:sp>
        <p:nvSpPr>
          <p:cNvPr id="2" name="文本框 1"/>
          <p:cNvSpPr txBox="1"/>
          <p:nvPr/>
        </p:nvSpPr>
        <p:spPr>
          <a:xfrm>
            <a:off x="1677670" y="3416300"/>
            <a:ext cx="2227580" cy="368300"/>
          </a:xfrm>
          <a:prstGeom prst="rect">
            <a:avLst/>
          </a:prstGeom>
          <a:noFill/>
        </p:spPr>
        <p:txBody>
          <a:bodyPr wrap="square" rtlCol="0">
            <a:spAutoFit/>
          </a:bodyPr>
          <a:p>
            <a:r>
              <a:rPr lang="zh-CN" altLang="en-US"/>
              <a:t>联系人：</a:t>
            </a:r>
            <a:r>
              <a:rPr lang="zh-CN" altLang="en-US"/>
              <a:t>于恒</a:t>
            </a:r>
            <a:endParaRPr lang="zh-CN" altLang="en-US"/>
          </a:p>
        </p:txBody>
      </p:sp>
      <p:sp>
        <p:nvSpPr>
          <p:cNvPr id="3" name="文本框 2"/>
          <p:cNvSpPr txBox="1"/>
          <p:nvPr>
            <p:custDataLst>
              <p:tags r:id="rId4"/>
            </p:custDataLst>
          </p:nvPr>
        </p:nvSpPr>
        <p:spPr>
          <a:xfrm>
            <a:off x="3703320" y="3416300"/>
            <a:ext cx="5084445" cy="368300"/>
          </a:xfrm>
          <a:prstGeom prst="rect">
            <a:avLst/>
          </a:prstGeom>
          <a:noFill/>
        </p:spPr>
        <p:txBody>
          <a:bodyPr wrap="square" rtlCol="0">
            <a:spAutoFit/>
          </a:bodyPr>
          <a:p>
            <a:r>
              <a:rPr lang="zh-CN" altLang="en-US"/>
              <a:t>联系方式：</a:t>
            </a:r>
            <a:r>
              <a:rPr lang="en-US" altLang="zh-CN"/>
              <a:t>59596641</a:t>
            </a:r>
            <a:r>
              <a:rPr lang="zh-CN" altLang="en-US"/>
              <a:t>、</a:t>
            </a:r>
            <a:r>
              <a:rPr lang="en-US" altLang="zh-CN"/>
              <a:t>18305671353</a:t>
            </a:r>
            <a:endParaRPr lang="en-US" altLang="zh-CN"/>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制度</a:t>
            </a:r>
            <a:r>
              <a:rPr lang="zh-CN" altLang="en-US" sz="2800" i="0" dirty="0">
                <a:latin typeface="微软雅黑" panose="020B0503020204020204" pitchFamily="34" charset="-122"/>
                <a:ea typeface="微软雅黑" panose="020B0503020204020204" pitchFamily="34" charset="-122"/>
              </a:rPr>
              <a:t>规范</a:t>
            </a:r>
            <a:endParaRPr lang="zh-CN" altLang="en-US" sz="2800" i="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17220" y="832485"/>
            <a:ext cx="8286750" cy="4185285"/>
          </a:xfrm>
          <a:prstGeom prst="rect">
            <a:avLst/>
          </a:prstGeom>
          <a:noFill/>
        </p:spPr>
        <p:txBody>
          <a:bodyPr wrap="square" rtlCol="0" anchor="t">
            <a:noAutofit/>
          </a:bodyPr>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pitchFamily="34" charset="-122"/>
                <a:ea typeface="微软雅黑" panose="020B0503020204020204" pitchFamily="34" charset="-122"/>
                <a:sym typeface="+mn-ea"/>
              </a:rPr>
              <a:t>《中共中央国务院关于加快建设全国统一大市场的意见》</a:t>
            </a:r>
            <a:endParaRPr lang="zh-CN" altLang="en-US" sz="1400" b="0" dirty="0" smtClean="0">
              <a:solidFill>
                <a:srgbClr val="2B2A3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n"/>
            </a:pPr>
            <a:r>
              <a:rPr lang="en-US" altLang="zh-CN" sz="1400" b="0" dirty="0" smtClean="0">
                <a:solidFill>
                  <a:srgbClr val="2B2A30"/>
                </a:solidFill>
                <a:latin typeface="微软雅黑" panose="020B0503020204020204" pitchFamily="34" charset="-122"/>
                <a:ea typeface="微软雅黑" panose="020B0503020204020204" pitchFamily="34" charset="-122"/>
              </a:rPr>
              <a:t>http://topic.mofcom.gov.cn/article/zcfb/zcwg/202210/20221003360100.shtml</a:t>
            </a:r>
            <a:endParaRPr lang="en-US" altLang="zh-CN" sz="1400" b="0" dirty="0" smtClean="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endParaRPr lang="en-US" altLang="zh-CN" sz="1400" b="0" dirty="0" smtClean="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en-US" altLang="zh-CN" sz="1400" b="0" dirty="0" smtClean="0">
                <a:solidFill>
                  <a:srgbClr val="2B2A30"/>
                </a:solidFill>
                <a:latin typeface="微软雅黑" panose="020B0503020204020204" pitchFamily="34" charset="-122"/>
                <a:ea typeface="微软雅黑" panose="020B0503020204020204" pitchFamily="34" charset="-122"/>
                <a:sym typeface="+mn-ea"/>
              </a:rPr>
              <a:t>《关于深化公共资源交易平台整合共享的指导意见》（国办函[2019]41号）</a:t>
            </a:r>
            <a:endParaRPr lang="en-US" altLang="zh-CN" sz="1400" b="0" dirty="0" smtClean="0">
              <a:solidFill>
                <a:srgbClr val="2B2A3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n"/>
            </a:pPr>
            <a:r>
              <a:rPr lang="en-US" altLang="zh-CN" sz="1400" b="0" dirty="0" smtClean="0">
                <a:solidFill>
                  <a:srgbClr val="2B2A30"/>
                </a:solidFill>
                <a:latin typeface="微软雅黑" panose="020B0503020204020204" pitchFamily="34" charset="-122"/>
                <a:ea typeface="微软雅黑" panose="020B0503020204020204" pitchFamily="34" charset="-122"/>
              </a:rPr>
              <a:t>http://www.gov.cn/gongbao/content/2019/content_5397709.htm</a:t>
            </a:r>
            <a:endParaRPr lang="en-US" altLang="zh-CN" sz="1400" b="0" dirty="0" smtClean="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endParaRPr lang="en-US" altLang="zh-CN" sz="1400" b="0" dirty="0" smtClean="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en-US" altLang="zh-CN" sz="1400" b="0" dirty="0" smtClean="0">
                <a:solidFill>
                  <a:srgbClr val="2B2A30"/>
                </a:solidFill>
                <a:latin typeface="微软雅黑" panose="020B0503020204020204" pitchFamily="34" charset="-122"/>
                <a:ea typeface="微软雅黑" panose="020B0503020204020204" pitchFamily="34" charset="-122"/>
                <a:sym typeface="+mn-ea"/>
              </a:rPr>
              <a:t>《山东省公共资源交易工程建设项目远程异地评标管理办法》</a:t>
            </a:r>
            <a:endParaRPr lang="en-US" altLang="zh-CN" sz="1400" b="0" dirty="0" smtClean="0">
              <a:solidFill>
                <a:srgbClr val="2B2A3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n"/>
            </a:pPr>
            <a:r>
              <a:rPr lang="en-US" altLang="zh-CN" sz="1400" b="0" dirty="0" smtClean="0">
                <a:solidFill>
                  <a:srgbClr val="2B2A30"/>
                </a:solidFill>
                <a:latin typeface="微软雅黑" panose="020B0503020204020204" pitchFamily="34" charset="-122"/>
                <a:ea typeface="微软雅黑" panose="020B0503020204020204" pitchFamily="34" charset="-122"/>
                <a:sym typeface="+mn-ea"/>
              </a:rPr>
              <a:t>http://fgw.shandong.gov.cn/art/2022/10/19/art_91082_10371835.html</a:t>
            </a:r>
            <a:endParaRPr lang="en-US" altLang="zh-CN" sz="1400" b="0" dirty="0" smtClean="0">
              <a:solidFill>
                <a:srgbClr val="2B2A30"/>
              </a:solidFill>
              <a:latin typeface="微软雅黑" panose="020B0503020204020204" pitchFamily="34" charset="-122"/>
              <a:ea typeface="微软雅黑" panose="020B0503020204020204" pitchFamily="34" charset="-122"/>
              <a:sym typeface="+mn-ea"/>
            </a:endParaRPr>
          </a:p>
          <a:p>
            <a:pPr marL="0" indent="0">
              <a:lnSpc>
                <a:spcPct val="150000"/>
              </a:lnSpc>
              <a:buFont typeface="Wingdings" panose="05000000000000000000" pitchFamily="2" charset="2"/>
              <a:buNone/>
            </a:pPr>
            <a:endParaRPr lang="zh-CN" altLang="en-US" sz="1400" b="0" dirty="0" smtClean="0">
              <a:solidFill>
                <a:srgbClr val="2B2A30"/>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64" name="矩形 63"/>
          <p:cNvSpPr/>
          <p:nvPr/>
        </p:nvSpPr>
        <p:spPr>
          <a:xfrm>
            <a:off x="1" y="1689613"/>
            <a:ext cx="9144001" cy="1406543"/>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26636"/>
          <a:stretch>
            <a:fillRect/>
          </a:stretch>
        </p:blipFill>
        <p:spPr>
          <a:xfrm>
            <a:off x="2435528" y="0"/>
            <a:ext cx="6708475" cy="5143500"/>
          </a:xfrm>
          <a:prstGeom prst="rect">
            <a:avLst/>
          </a:prstGeom>
        </p:spPr>
      </p:pic>
      <p:sp>
        <p:nvSpPr>
          <p:cNvPr id="66" name="矩形 65"/>
          <p:cNvSpPr/>
          <p:nvPr/>
        </p:nvSpPr>
        <p:spPr>
          <a:xfrm>
            <a:off x="2" y="0"/>
            <a:ext cx="2435526" cy="5143500"/>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67" name="组合 66"/>
          <p:cNvGrpSpPr/>
          <p:nvPr/>
        </p:nvGrpSpPr>
        <p:grpSpPr>
          <a:xfrm>
            <a:off x="755576" y="1457920"/>
            <a:ext cx="1253753" cy="1759119"/>
            <a:chOff x="687345" y="2131899"/>
            <a:chExt cx="1253752" cy="1759119"/>
          </a:xfrm>
        </p:grpSpPr>
        <p:sp>
          <p:nvSpPr>
            <p:cNvPr id="68" name="TextBox 67"/>
            <p:cNvSpPr txBox="1"/>
            <p:nvPr/>
          </p:nvSpPr>
          <p:spPr>
            <a:xfrm>
              <a:off x="687345" y="2131899"/>
              <a:ext cx="1031050" cy="1656607"/>
            </a:xfrm>
            <a:prstGeom prst="rect">
              <a:avLst/>
            </a:prstGeom>
            <a:noFill/>
          </p:spPr>
          <p:txBody>
            <a:bodyPr vert="eaVert" wrap="none" rtlCol="0">
              <a:spAutoFit/>
            </a:bodyPr>
            <a:lstStyle/>
            <a:p>
              <a:r>
                <a:rPr lang="zh-CN" altLang="en-US" sz="5500" spc="599" dirty="0">
                  <a:solidFill>
                    <a:schemeClr val="bg1"/>
                  </a:solidFill>
                  <a:latin typeface="微软雅黑" panose="020B0503020204020204" pitchFamily="34" charset="-122"/>
                  <a:ea typeface="微软雅黑" panose="020B0503020204020204" pitchFamily="34" charset="-122"/>
                </a:rPr>
                <a:t>目录</a:t>
              </a:r>
              <a:endParaRPr lang="zh-CN" altLang="en-US" sz="5500" spc="599" dirty="0">
                <a:solidFill>
                  <a:schemeClr val="bg1"/>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479432" y="2682995"/>
              <a:ext cx="461665" cy="1208023"/>
            </a:xfrm>
            <a:prstGeom prst="rect">
              <a:avLst/>
            </a:prstGeom>
            <a:noFill/>
          </p:spPr>
          <p:txBody>
            <a:bodyPr vert="eaVert" wrap="none" rtlCol="0">
              <a:spAutoFit/>
            </a:bodyPr>
            <a:lstStyle/>
            <a:p>
              <a:r>
                <a:rPr lang="en-US" altLang="zh-CN" b="1" spc="-150" dirty="0">
                  <a:solidFill>
                    <a:schemeClr val="bg1"/>
                  </a:solidFill>
                  <a:latin typeface="Arial" panose="020B0604020202020204" pitchFamily="34" charset="0"/>
                  <a:cs typeface="Arial" panose="020B0604020202020204" pitchFamily="34" charset="0"/>
                </a:rPr>
                <a:t>CONTENTS</a:t>
              </a:r>
              <a:endParaRPr lang="zh-CN" altLang="en-US" b="1" spc="-150" dirty="0">
                <a:solidFill>
                  <a:schemeClr val="bg1"/>
                </a:solidFill>
                <a:latin typeface="Arial" panose="020B0604020202020204" pitchFamily="34" charset="0"/>
                <a:cs typeface="Arial" panose="020B0604020202020204" pitchFamily="34" charset="0"/>
              </a:endParaRPr>
            </a:p>
          </p:txBody>
        </p:sp>
      </p:grpSp>
      <p:sp>
        <p:nvSpPr>
          <p:cNvPr id="71" name="TextBox 70"/>
          <p:cNvSpPr txBox="1"/>
          <p:nvPr/>
        </p:nvSpPr>
        <p:spPr>
          <a:xfrm>
            <a:off x="4427984" y="1444917"/>
            <a:ext cx="432048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dirty="0" smtClean="0">
                <a:solidFill>
                  <a:schemeClr val="tx1"/>
                </a:solidFill>
                <a:latin typeface="+mj-ea"/>
                <a:ea typeface="+mj-ea"/>
              </a:rPr>
              <a:t>主体主要</a:t>
            </a:r>
            <a:r>
              <a:rPr lang="zh-CN" altLang="en-US" sz="2000" dirty="0" smtClean="0">
                <a:solidFill>
                  <a:schemeClr val="tx1"/>
                </a:solidFill>
                <a:latin typeface="+mj-ea"/>
                <a:ea typeface="+mj-ea"/>
              </a:rPr>
              <a:t>工作</a:t>
            </a:r>
            <a:endParaRPr lang="zh-CN" altLang="en-US" sz="2000" dirty="0" smtClean="0">
              <a:solidFill>
                <a:schemeClr val="tx1"/>
              </a:solidFill>
              <a:latin typeface="+mj-ea"/>
              <a:ea typeface="+mj-ea"/>
            </a:endParaRPr>
          </a:p>
        </p:txBody>
      </p:sp>
      <p:sp>
        <p:nvSpPr>
          <p:cNvPr id="73" name="五边形 72"/>
          <p:cNvSpPr/>
          <p:nvPr/>
        </p:nvSpPr>
        <p:spPr>
          <a:xfrm>
            <a:off x="3419872" y="1455662"/>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4" name="TextBox 73"/>
          <p:cNvSpPr txBox="1"/>
          <p:nvPr/>
        </p:nvSpPr>
        <p:spPr>
          <a:xfrm>
            <a:off x="3491880" y="1421780"/>
            <a:ext cx="465339" cy="474349"/>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23" name="TextBox 122"/>
          <p:cNvSpPr txBox="1"/>
          <p:nvPr/>
        </p:nvSpPr>
        <p:spPr>
          <a:xfrm>
            <a:off x="4427855" y="2674620"/>
            <a:ext cx="3658870" cy="70675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dirty="0" smtClean="0">
                <a:latin typeface="微软雅黑" panose="020B0503020204020204" pitchFamily="34" charset="-122"/>
                <a:ea typeface="微软雅黑" panose="020B0503020204020204" pitchFamily="34" charset="-122"/>
                <a:sym typeface="+mn-ea"/>
              </a:rPr>
              <a:t>关于多地分散协同评标的</a:t>
            </a:r>
            <a:endParaRPr lang="zh-CN" altLang="en-US" sz="2000" dirty="0" smtClean="0">
              <a:latin typeface="微软雅黑" panose="020B0503020204020204" pitchFamily="34" charset="-122"/>
              <a:ea typeface="微软雅黑" panose="020B0503020204020204" pitchFamily="34" charset="-122"/>
              <a:sym typeface="+mn-ea"/>
            </a:endParaRPr>
          </a:p>
          <a:p>
            <a:r>
              <a:rPr lang="zh-CN" altLang="en-US" sz="2000" dirty="0" smtClean="0">
                <a:latin typeface="微软雅黑" panose="020B0503020204020204" pitchFamily="34" charset="-122"/>
                <a:ea typeface="微软雅黑" panose="020B0503020204020204" pitchFamily="34" charset="-122"/>
                <a:sym typeface="+mn-ea"/>
              </a:rPr>
              <a:t>相关</a:t>
            </a:r>
            <a:r>
              <a:rPr lang="zh-CN" altLang="en-US" sz="2000" dirty="0" smtClean="0">
                <a:latin typeface="微软雅黑" panose="020B0503020204020204" pitchFamily="34" charset="-122"/>
                <a:ea typeface="微软雅黑" panose="020B0503020204020204" pitchFamily="34" charset="-122"/>
                <a:sym typeface="+mn-ea"/>
              </a:rPr>
              <a:t>操作</a:t>
            </a:r>
            <a:endParaRPr lang="zh-CN" altLang="en-US" sz="2000" dirty="0" smtClean="0">
              <a:latin typeface="微软雅黑" panose="020B0503020204020204" pitchFamily="34" charset="-122"/>
              <a:ea typeface="微软雅黑" panose="020B0503020204020204" pitchFamily="34" charset="-122"/>
              <a:sym typeface="+mn-ea"/>
            </a:endParaRPr>
          </a:p>
        </p:txBody>
      </p:sp>
      <p:sp>
        <p:nvSpPr>
          <p:cNvPr id="124" name="五边形 123"/>
          <p:cNvSpPr/>
          <p:nvPr/>
        </p:nvSpPr>
        <p:spPr>
          <a:xfrm>
            <a:off x="3419872" y="2828956"/>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25" name="TextBox 124"/>
          <p:cNvSpPr txBox="1"/>
          <p:nvPr/>
        </p:nvSpPr>
        <p:spPr>
          <a:xfrm>
            <a:off x="3491880" y="2795074"/>
            <a:ext cx="504577" cy="474349"/>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Tree>
  </p:cSld>
  <p:clrMapOvr>
    <a:masterClrMapping/>
  </p:clrMapOvr>
  <p:transition spd="slow" advTm="0">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683547" y="864839"/>
            <a:ext cx="698793" cy="1322070"/>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en-US" altLang="zh-CN" sz="8000" b="1" dirty="0">
              <a:solidFill>
                <a:srgbClr val="F8F8F8"/>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主体主要</a:t>
            </a:r>
            <a:r>
              <a:rPr lang="zh-CN" altLang="en-US" sz="3200" b="0" dirty="0" smtClean="0">
                <a:latin typeface="+mj-ea"/>
                <a:ea typeface="+mj-ea"/>
              </a:rPr>
              <a:t>工作</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203326" y="2499976"/>
            <a:ext cx="3881587" cy="737235"/>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sz="1400" b="0" dirty="0">
                <a:solidFill>
                  <a:srgbClr val="2B2A30"/>
                </a:solidFill>
                <a:latin typeface="微软雅黑" panose="020B0503020204020204" pitchFamily="34" charset="-122"/>
                <a:ea typeface="微软雅黑" panose="020B0503020204020204" pitchFamily="34" charset="-122"/>
              </a:rPr>
              <a:t>多地分散协同评标</a:t>
            </a:r>
            <a:r>
              <a:rPr lang="zh-CN" altLang="en-US" sz="1400" b="0" dirty="0">
                <a:solidFill>
                  <a:srgbClr val="2B2A30"/>
                </a:solidFill>
                <a:latin typeface="微软雅黑" panose="020B0503020204020204" pitchFamily="34" charset="-122"/>
                <a:ea typeface="微软雅黑" panose="020B0503020204020204" pitchFamily="34" charset="-122"/>
              </a:rPr>
              <a:t>使用主体</a:t>
            </a:r>
            <a:r>
              <a:rPr lang="zh-CN" altLang="en-US" sz="1400" b="0" dirty="0">
                <a:solidFill>
                  <a:srgbClr val="2B2A30"/>
                </a:solidFill>
                <a:latin typeface="微软雅黑" panose="020B0503020204020204" pitchFamily="34" charset="-122"/>
                <a:ea typeface="微软雅黑" panose="020B0503020204020204" pitchFamily="34" charset="-122"/>
              </a:rPr>
              <a:t>有哪些？</a:t>
            </a:r>
            <a:endParaRPr lang="en-US" altLang="zh-CN" sz="1400" b="0" dirty="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pitchFamily="34" charset="-122"/>
                <a:ea typeface="微软雅黑" panose="020B0503020204020204" pitchFamily="34" charset="-122"/>
              </a:rPr>
              <a:t>各主体的主要</a:t>
            </a:r>
            <a:r>
              <a:rPr lang="zh-CN" altLang="en-US" sz="1400" b="0" dirty="0" smtClean="0">
                <a:solidFill>
                  <a:srgbClr val="2B2A30"/>
                </a:solidFill>
                <a:latin typeface="微软雅黑" panose="020B0503020204020204" pitchFamily="34" charset="-122"/>
                <a:ea typeface="微软雅黑" panose="020B0503020204020204" pitchFamily="34" charset="-122"/>
              </a:rPr>
              <a:t>工作是什么？</a:t>
            </a:r>
            <a:endParaRPr lang="zh-CN" altLang="en-US" sz="1400" b="0" dirty="0" smtClean="0">
              <a:solidFill>
                <a:srgbClr val="2B2A3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3135" y="139700"/>
            <a:ext cx="3921760"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主体主要</a:t>
            </a:r>
            <a:r>
              <a:rPr lang="zh-CN" altLang="en-US" sz="2800" i="0" dirty="0">
                <a:latin typeface="微软雅黑" panose="020B0503020204020204" pitchFamily="34" charset="-122"/>
                <a:ea typeface="微软雅黑" panose="020B0503020204020204" pitchFamily="34" charset="-122"/>
              </a:rPr>
              <a:t>工作</a:t>
            </a:r>
            <a:endParaRPr lang="zh-CN" altLang="en-US" sz="2800" i="0" dirty="0">
              <a:latin typeface="微软雅黑" panose="020B0503020204020204" pitchFamily="34" charset="-122"/>
              <a:ea typeface="微软雅黑" panose="020B0503020204020204" pitchFamily="34" charset="-122"/>
            </a:endParaRPr>
          </a:p>
        </p:txBody>
      </p:sp>
      <p:sp>
        <p:nvSpPr>
          <p:cNvPr id="45" name="TextBox 3"/>
          <p:cNvSpPr txBox="1"/>
          <p:nvPr>
            <p:custDataLst>
              <p:tags r:id="rId2"/>
            </p:custDataLst>
          </p:nvPr>
        </p:nvSpPr>
        <p:spPr>
          <a:xfrm>
            <a:off x="1148080" y="2125980"/>
            <a:ext cx="751840" cy="922020"/>
          </a:xfrm>
          <a:prstGeom prst="rect">
            <a:avLst/>
          </a:prstGeom>
          <a:noFill/>
        </p:spPr>
        <p:txBody>
          <a:bodyPr wrap="square" rtlCol="0">
            <a:spAutoFit/>
          </a:bodyPr>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pitchFamily="34" charset="-122"/>
              </a:rPr>
              <a:t>建设</a:t>
            </a:r>
            <a:r>
              <a:rPr lang="zh-CN" kern="0" dirty="0" smtClean="0">
                <a:solidFill>
                  <a:srgbClr val="F8F8F8"/>
                </a:solidFill>
                <a:ea typeface="微软雅黑" panose="020B0503020204020204" pitchFamily="34" charset="-122"/>
              </a:rPr>
              <a:t>背景</a:t>
            </a:r>
            <a:endParaRPr lang="zh-CN" kern="0" dirty="0" smtClean="0">
              <a:solidFill>
                <a:srgbClr val="F8F8F8"/>
              </a:solidFill>
              <a:ea typeface="微软雅黑" panose="020B0503020204020204" pitchFamily="34" charset="-122"/>
            </a:endParaRPr>
          </a:p>
        </p:txBody>
      </p:sp>
      <p:sp>
        <p:nvSpPr>
          <p:cNvPr id="54" name="燕尾形 53"/>
          <p:cNvSpPr/>
          <p:nvPr>
            <p:custDataLst>
              <p:tags r:id="rId3"/>
            </p:custDataLst>
          </p:nvPr>
        </p:nvSpPr>
        <p:spPr bwMode="auto">
          <a:xfrm>
            <a:off x="534670" y="2094230"/>
            <a:ext cx="1440815" cy="1189990"/>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55" name="TextBox 3"/>
          <p:cNvSpPr txBox="1"/>
          <p:nvPr>
            <p:custDataLst>
              <p:tags r:id="rId4"/>
            </p:custDataLst>
          </p:nvPr>
        </p:nvSpPr>
        <p:spPr>
          <a:xfrm>
            <a:off x="880745" y="2139950"/>
            <a:ext cx="1000125" cy="1080770"/>
          </a:xfrm>
          <a:prstGeom prst="rect">
            <a:avLst/>
          </a:prstGeom>
          <a:noFill/>
        </p:spPr>
        <p:txBody>
          <a:bodyPr wrap="square" rtlCol="0" anchor="ctr" anchorCtr="0">
            <a:noAutofit/>
          </a:bodyPr>
          <a:p>
            <a:pPr algn="ctr" eaLnBrk="1" hangingPunct="1">
              <a:lnSpc>
                <a:spcPct val="150000"/>
              </a:lnSpc>
              <a:buFont typeface="Arial" panose="020B0604020202020204" pitchFamily="34" charset="0"/>
              <a:buNone/>
              <a:defRPr/>
            </a:pPr>
            <a:r>
              <a:rPr lang="zh-CN" sz="1400" kern="0" dirty="0" smtClean="0">
                <a:solidFill>
                  <a:srgbClr val="F8F8F8"/>
                </a:solidFill>
                <a:ea typeface="微软雅黑" panose="020B0503020204020204" pitchFamily="34" charset="-122"/>
              </a:rPr>
              <a:t>多地分散协同评标</a:t>
            </a:r>
            <a:endParaRPr lang="zh-CN" sz="1400" kern="0" dirty="0" smtClean="0">
              <a:solidFill>
                <a:srgbClr val="F8F8F8"/>
              </a:solidFill>
              <a:ea typeface="微软雅黑" panose="020B0503020204020204" pitchFamily="34" charset="-122"/>
            </a:endParaRPr>
          </a:p>
        </p:txBody>
      </p:sp>
      <p:cxnSp>
        <p:nvCxnSpPr>
          <p:cNvPr id="56" name="直接箭头连接符 55"/>
          <p:cNvCxnSpPr>
            <a:stCxn id="54" idx="3"/>
            <a:endCxn id="4" idx="1"/>
          </p:cNvCxnSpPr>
          <p:nvPr>
            <p:custDataLst>
              <p:tags r:id="rId5"/>
            </p:custDataLst>
          </p:nvPr>
        </p:nvCxnSpPr>
        <p:spPr bwMode="auto">
          <a:xfrm flipV="1">
            <a:off x="1975416" y="2189266"/>
            <a:ext cx="1226185" cy="499745"/>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箭头连接符 57"/>
          <p:cNvCxnSpPr>
            <a:stCxn id="54" idx="3"/>
            <a:endCxn id="2" idx="1"/>
          </p:cNvCxnSpPr>
          <p:nvPr>
            <p:custDataLst>
              <p:tags r:id="rId6"/>
            </p:custDataLst>
          </p:nvPr>
        </p:nvCxnSpPr>
        <p:spPr bwMode="auto">
          <a:xfrm flipV="1">
            <a:off x="1975416" y="1328206"/>
            <a:ext cx="1228725" cy="1360805"/>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五边形 58"/>
          <p:cNvSpPr/>
          <p:nvPr>
            <p:custDataLst>
              <p:tags r:id="rId7"/>
            </p:custDataLst>
          </p:nvPr>
        </p:nvSpPr>
        <p:spPr>
          <a:xfrm>
            <a:off x="5724525" y="988695"/>
            <a:ext cx="1826895" cy="659130"/>
          </a:xfrm>
          <a:prstGeom prst="homePlat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p>
            <a:pPr algn="ctr" eaLnBrk="1" hangingPunct="1">
              <a:defRPr/>
            </a:pPr>
            <a:r>
              <a:rPr lang="zh-CN" altLang="en-US" sz="1000" b="1" kern="0" dirty="0" smtClean="0">
                <a:solidFill>
                  <a:srgbClr val="F8F8F8"/>
                </a:solidFill>
                <a:latin typeface="Arial" panose="020B0604020202020204" pitchFamily="34" charset="0"/>
                <a:ea typeface="微软雅黑" panose="020B0503020204020204" pitchFamily="34" charset="-122"/>
              </a:rPr>
              <a:t>做好项目的协调沟通及场地、</a:t>
            </a:r>
            <a:r>
              <a:rPr lang="zh-CN" altLang="en-US" sz="1000" b="1" kern="0" dirty="0" smtClean="0">
                <a:solidFill>
                  <a:srgbClr val="F8F8F8"/>
                </a:solidFill>
                <a:latin typeface="Arial" panose="020B0604020202020204" pitchFamily="34" charset="0"/>
                <a:ea typeface="微软雅黑" panose="020B0503020204020204" pitchFamily="34" charset="-122"/>
              </a:rPr>
              <a:t>人员的保障</a:t>
            </a:r>
            <a:r>
              <a:rPr lang="zh-CN" altLang="en-US" sz="1000" b="1" kern="0" dirty="0" smtClean="0">
                <a:solidFill>
                  <a:srgbClr val="F8F8F8"/>
                </a:solidFill>
                <a:latin typeface="Arial" panose="020B0604020202020204" pitchFamily="34" charset="0"/>
                <a:ea typeface="微软雅黑" panose="020B0503020204020204" pitchFamily="34" charset="-122"/>
              </a:rPr>
              <a:t>工作</a:t>
            </a:r>
            <a:endParaRPr lang="zh-CN" altLang="en-US" sz="1000" b="1" kern="0" dirty="0" smtClean="0">
              <a:solidFill>
                <a:srgbClr val="F8F8F8"/>
              </a:solidFill>
              <a:latin typeface="Arial" panose="020B0604020202020204" pitchFamily="34" charset="0"/>
              <a:ea typeface="微软雅黑" panose="020B0503020204020204" pitchFamily="34" charset="-122"/>
            </a:endParaRPr>
          </a:p>
        </p:txBody>
      </p:sp>
      <p:sp>
        <p:nvSpPr>
          <p:cNvPr id="60" name="五边形 59"/>
          <p:cNvSpPr/>
          <p:nvPr>
            <p:custDataLst>
              <p:tags r:id="rId8"/>
            </p:custDataLst>
          </p:nvPr>
        </p:nvSpPr>
        <p:spPr>
          <a:xfrm>
            <a:off x="5725160" y="2860675"/>
            <a:ext cx="1826260" cy="684530"/>
          </a:xfrm>
          <a:prstGeom prst="homePlate">
            <a:avLst>
              <a:gd name="adj" fmla="val 120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p>
            <a:pPr algn="ctr" eaLnBrk="1" hangingPunct="1">
              <a:defRPr/>
            </a:pPr>
            <a:r>
              <a:rPr lang="zh-CN" altLang="en-US" sz="1000" b="1" kern="0" dirty="0" smtClean="0">
                <a:solidFill>
                  <a:srgbClr val="F8F8F8"/>
                </a:solidFill>
                <a:latin typeface="Arial" panose="020B0604020202020204" pitchFamily="34" charset="0"/>
                <a:ea typeface="微软雅黑" panose="020B0503020204020204" pitchFamily="34" charset="-122"/>
              </a:rPr>
              <a:t>按规范执行多地分散协同评标项目进场、场地预约、专家抽取及评标过程</a:t>
            </a:r>
            <a:r>
              <a:rPr lang="zh-CN" altLang="en-US" sz="1000" b="1" kern="0" dirty="0" smtClean="0">
                <a:solidFill>
                  <a:srgbClr val="F8F8F8"/>
                </a:solidFill>
                <a:latin typeface="Arial" panose="020B0604020202020204" pitchFamily="34" charset="0"/>
                <a:ea typeface="微软雅黑" panose="020B0503020204020204" pitchFamily="34" charset="-122"/>
              </a:rPr>
              <a:t>的保障</a:t>
            </a:r>
            <a:endParaRPr lang="zh-CN" altLang="en-US" sz="1000" b="1" kern="0" dirty="0" smtClean="0">
              <a:solidFill>
                <a:srgbClr val="F8F8F8"/>
              </a:solidFill>
              <a:latin typeface="Arial" panose="020B0604020202020204" pitchFamily="34" charset="0"/>
              <a:ea typeface="微软雅黑" panose="020B0503020204020204" pitchFamily="34" charset="-122"/>
            </a:endParaRPr>
          </a:p>
        </p:txBody>
      </p:sp>
      <p:sp>
        <p:nvSpPr>
          <p:cNvPr id="61" name="五边形 60"/>
          <p:cNvSpPr/>
          <p:nvPr>
            <p:custDataLst>
              <p:tags r:id="rId9"/>
            </p:custDataLst>
          </p:nvPr>
        </p:nvSpPr>
        <p:spPr>
          <a:xfrm>
            <a:off x="5724525" y="3869055"/>
            <a:ext cx="1825625" cy="923290"/>
          </a:xfrm>
          <a:prstGeom prst="homePlat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p>
            <a:pPr algn="ctr" eaLnBrk="1" hangingPunct="1">
              <a:defRPr/>
            </a:pPr>
            <a:r>
              <a:rPr lang="zh-CN" altLang="en-US" sz="1000" b="1" kern="0" dirty="0" smtClean="0">
                <a:solidFill>
                  <a:srgbClr val="F8F8F8"/>
                </a:solidFill>
                <a:latin typeface="Arial" panose="020B0604020202020204" pitchFamily="34" charset="0"/>
                <a:ea typeface="微软雅黑" panose="020B0503020204020204" pitchFamily="34" charset="-122"/>
              </a:rPr>
              <a:t>根据语音提示及意向选择评审区县，按照短信提示准时到达。在中心人员引导下完成分散评标</a:t>
            </a:r>
            <a:r>
              <a:rPr lang="zh-CN" altLang="en-US" sz="1000" b="1" kern="0" dirty="0" smtClean="0">
                <a:solidFill>
                  <a:srgbClr val="F8F8F8"/>
                </a:solidFill>
                <a:latin typeface="Arial" panose="020B0604020202020204" pitchFamily="34" charset="0"/>
                <a:ea typeface="微软雅黑" panose="020B0503020204020204" pitchFamily="34" charset="-122"/>
              </a:rPr>
              <a:t>工作</a:t>
            </a:r>
            <a:endParaRPr lang="zh-CN" altLang="en-US" sz="1000" b="1" kern="0" dirty="0" smtClean="0">
              <a:solidFill>
                <a:srgbClr val="F8F8F8"/>
              </a:solidFill>
              <a:latin typeface="Arial" panose="020B0604020202020204" pitchFamily="34" charset="0"/>
              <a:ea typeface="微软雅黑" panose="020B0503020204020204" pitchFamily="34" charset="-122"/>
            </a:endParaRPr>
          </a:p>
        </p:txBody>
      </p:sp>
      <p:cxnSp>
        <p:nvCxnSpPr>
          <p:cNvPr id="62" name="直接箭头连接符 61"/>
          <p:cNvCxnSpPr>
            <a:stCxn id="54" idx="3"/>
            <a:endCxn id="6" idx="1"/>
          </p:cNvCxnSpPr>
          <p:nvPr>
            <p:custDataLst>
              <p:tags r:id="rId10"/>
            </p:custDataLst>
          </p:nvPr>
        </p:nvCxnSpPr>
        <p:spPr bwMode="auto">
          <a:xfrm>
            <a:off x="1975416" y="2689011"/>
            <a:ext cx="1228725" cy="1641475"/>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 name="五边形 62"/>
          <p:cNvSpPr/>
          <p:nvPr>
            <p:custDataLst>
              <p:tags r:id="rId11"/>
            </p:custDataLst>
          </p:nvPr>
        </p:nvSpPr>
        <p:spPr>
          <a:xfrm>
            <a:off x="5723255" y="1780540"/>
            <a:ext cx="1826895" cy="73914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p>
            <a:pPr algn="ctr" eaLnBrk="1" hangingPunct="1">
              <a:defRPr/>
            </a:pPr>
            <a:r>
              <a:rPr lang="zh-CN" altLang="en-US" sz="1000" b="1" kern="0" dirty="0" smtClean="0">
                <a:solidFill>
                  <a:srgbClr val="F8F8F8"/>
                </a:solidFill>
                <a:latin typeface="Arial" panose="020B0604020202020204" pitchFamily="34" charset="0"/>
                <a:ea typeface="微软雅黑" panose="020B0503020204020204" pitchFamily="34" charset="-122"/>
              </a:rPr>
              <a:t>监管单位人员对多地分散</a:t>
            </a:r>
            <a:r>
              <a:rPr lang="zh-CN" altLang="en-US" sz="1000" b="1" kern="0" dirty="0" smtClean="0">
                <a:solidFill>
                  <a:srgbClr val="F8F8F8"/>
                </a:solidFill>
                <a:latin typeface="Arial" panose="020B0604020202020204" pitchFamily="34" charset="0"/>
                <a:ea typeface="微软雅黑" panose="020B0503020204020204" pitchFamily="34" charset="-122"/>
              </a:rPr>
              <a:t>协同评标项目进行日常监管，违规查处</a:t>
            </a:r>
            <a:r>
              <a:rPr lang="zh-CN" altLang="en-US" sz="1000" b="1" kern="0" dirty="0" smtClean="0">
                <a:solidFill>
                  <a:srgbClr val="F8F8F8"/>
                </a:solidFill>
                <a:latin typeface="Arial" panose="020B0604020202020204" pitchFamily="34" charset="0"/>
                <a:ea typeface="微软雅黑" panose="020B0503020204020204" pitchFamily="34" charset="-122"/>
              </a:rPr>
              <a:t>等</a:t>
            </a:r>
            <a:endParaRPr lang="zh-CN" altLang="en-US" sz="1000" b="1" kern="0" dirty="0" smtClean="0">
              <a:solidFill>
                <a:srgbClr val="F8F8F8"/>
              </a:solidFill>
              <a:latin typeface="Arial" panose="020B0604020202020204" pitchFamily="34" charset="0"/>
              <a:ea typeface="微软雅黑" panose="020B0503020204020204" pitchFamily="34" charset="-122"/>
            </a:endParaRPr>
          </a:p>
        </p:txBody>
      </p:sp>
      <p:cxnSp>
        <p:nvCxnSpPr>
          <p:cNvPr id="64" name="直接箭头连接符 63"/>
          <p:cNvCxnSpPr>
            <a:stCxn id="54" idx="3"/>
            <a:endCxn id="5" idx="1"/>
          </p:cNvCxnSpPr>
          <p:nvPr>
            <p:custDataLst>
              <p:tags r:id="rId12"/>
            </p:custDataLst>
          </p:nvPr>
        </p:nvCxnSpPr>
        <p:spPr bwMode="auto">
          <a:xfrm>
            <a:off x="1975416" y="2689011"/>
            <a:ext cx="1228725" cy="504825"/>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3204210" y="1139190"/>
            <a:ext cx="1574800" cy="377825"/>
          </a:xfrm>
          <a:prstGeom prst="rect">
            <a:avLst/>
          </a:prstGeom>
          <a:solidFill>
            <a:srgbClr val="C00000"/>
          </a:solidFill>
          <a:ln w="9525" cap="flat" cmpd="sng" algn="ctr">
            <a:solidFill>
              <a:schemeClr val="bg1"/>
            </a:solidFill>
            <a:prstDash val="solid"/>
            <a:round/>
            <a:headEnd type="none" w="med" len="med"/>
            <a:tailEnd type="none" w="med" len="med"/>
          </a:ln>
        </p:spPr>
        <p:txBody>
          <a:bodyPr vert="horz" wrap="square" lIns="91440" tIns="45720" rIns="91440" bIns="45720" numCol="1" anchor="ctr" anchorCtr="0" compatLnSpc="1"/>
          <a:p>
            <a:pPr marL="0" marR="0" indent="0" algn="ctr" defTabSz="914400" rtl="0" eaLnBrk="1" fontAlgn="base" latinLnBrk="0" hangingPunct="1">
              <a:lnSpc>
                <a:spcPct val="100000"/>
              </a:lnSpc>
              <a:spcBef>
                <a:spcPct val="0"/>
              </a:spcBef>
              <a:spcAft>
                <a:spcPct val="0"/>
              </a:spcAft>
              <a:buClrTx/>
              <a:buSzTx/>
              <a:buFontTx/>
              <a:buNone/>
            </a:pPr>
            <a:r>
              <a:rPr kumimoji="0" lang="zh-CN" altLang="en-US" sz="1000" i="0" u="none" strike="noStrike" kern="0" cap="none" normalizeH="0" baseline="0" dirty="0" smtClean="0">
                <a:solidFill>
                  <a:srgbClr val="F8F8F8"/>
                </a:solidFill>
                <a:latin typeface="Arial" panose="020B0604020202020204" pitchFamily="34" charset="0"/>
                <a:ea typeface="微软雅黑" panose="020B0503020204020204" pitchFamily="34" charset="-122"/>
              </a:rPr>
              <a:t>中心、分中心工作人员</a:t>
            </a:r>
            <a:endParaRPr kumimoji="0" lang="zh-CN" altLang="en-US" sz="1000" i="0" u="none" strike="noStrike" kern="0" cap="none" normalizeH="0" baseline="0" dirty="0" smtClean="0">
              <a:solidFill>
                <a:srgbClr val="F8F8F8"/>
              </a:solidFill>
              <a:latin typeface="Arial" panose="020B0604020202020204" pitchFamily="34" charset="0"/>
              <a:ea typeface="微软雅黑" panose="020B0503020204020204" pitchFamily="34" charset="-122"/>
            </a:endParaRPr>
          </a:p>
        </p:txBody>
      </p:sp>
      <p:sp>
        <p:nvSpPr>
          <p:cNvPr id="4" name="矩形 3"/>
          <p:cNvSpPr/>
          <p:nvPr>
            <p:custDataLst>
              <p:tags r:id="rId13"/>
            </p:custDataLst>
          </p:nvPr>
        </p:nvSpPr>
        <p:spPr>
          <a:xfrm>
            <a:off x="3201670" y="2000250"/>
            <a:ext cx="1574800" cy="377825"/>
          </a:xfrm>
          <a:prstGeom prst="rect">
            <a:avLst/>
          </a:prstGeom>
          <a:solidFill>
            <a:srgbClr val="C00000"/>
          </a:solidFill>
          <a:ln w="9525" cap="flat" cmpd="sng" algn="ctr">
            <a:solidFill>
              <a:schemeClr val="bg1"/>
            </a:solidFill>
            <a:prstDash val="solid"/>
            <a:round/>
            <a:headEnd type="none" w="med" len="med"/>
            <a:tailEnd type="none" w="med" len="med"/>
          </a:ln>
        </p:spPr>
        <p:txBody>
          <a:bodyPr vert="horz" wrap="square" lIns="91440" tIns="45720" rIns="91440" bIns="45720" numCol="1" anchor="ctr" anchorCtr="0" compatLnSpc="1"/>
          <a:p>
            <a:pPr marL="0" marR="0" indent="0" algn="ctr" defTabSz="914400" rtl="0" eaLnBrk="1" fontAlgn="base" latinLnBrk="0" hangingPunct="1">
              <a:lnSpc>
                <a:spcPct val="100000"/>
              </a:lnSpc>
              <a:spcBef>
                <a:spcPct val="0"/>
              </a:spcBef>
              <a:spcAft>
                <a:spcPct val="0"/>
              </a:spcAft>
              <a:buClrTx/>
              <a:buSzTx/>
              <a:buFontTx/>
              <a:buNone/>
            </a:pPr>
            <a:r>
              <a:rPr kumimoji="0" lang="zh-CN" altLang="en-US" sz="1000" b="1" i="0" u="none" strike="noStrike" kern="0" cap="none" normalizeH="0" baseline="0" dirty="0" smtClean="0">
                <a:solidFill>
                  <a:srgbClr val="F8F8F8"/>
                </a:solidFill>
                <a:latin typeface="Arial" panose="020B0604020202020204" pitchFamily="34" charset="0"/>
                <a:ea typeface="微软雅黑" panose="020B0503020204020204" pitchFamily="34" charset="-122"/>
              </a:rPr>
              <a:t>监管人员</a:t>
            </a:r>
            <a:endParaRPr kumimoji="0" lang="zh-CN" altLang="en-US" sz="1000" b="1" i="0" u="none" strike="noStrike" kern="0" cap="none" normalizeH="0" baseline="0" dirty="0" smtClean="0">
              <a:solidFill>
                <a:srgbClr val="F8F8F8"/>
              </a:solidFill>
              <a:latin typeface="Arial" panose="020B0604020202020204" pitchFamily="34" charset="0"/>
              <a:ea typeface="微软雅黑" panose="020B0503020204020204" pitchFamily="34" charset="-122"/>
            </a:endParaRPr>
          </a:p>
        </p:txBody>
      </p:sp>
      <p:sp>
        <p:nvSpPr>
          <p:cNvPr id="5" name="矩形 4"/>
          <p:cNvSpPr/>
          <p:nvPr>
            <p:custDataLst>
              <p:tags r:id="rId14"/>
            </p:custDataLst>
          </p:nvPr>
        </p:nvSpPr>
        <p:spPr>
          <a:xfrm>
            <a:off x="3204210" y="3004820"/>
            <a:ext cx="1574800" cy="377825"/>
          </a:xfrm>
          <a:prstGeom prst="rect">
            <a:avLst/>
          </a:prstGeom>
          <a:solidFill>
            <a:srgbClr val="C00000"/>
          </a:solidFill>
          <a:ln w="9525" cap="flat" cmpd="sng" algn="ctr">
            <a:solidFill>
              <a:schemeClr val="bg1"/>
            </a:solidFill>
            <a:prstDash val="solid"/>
            <a:round/>
            <a:headEnd type="none" w="med" len="med"/>
            <a:tailEnd type="none" w="med" len="med"/>
          </a:ln>
        </p:spPr>
        <p:txBody>
          <a:bodyPr vert="horz" wrap="square" lIns="91440" tIns="45720" rIns="91440" bIns="45720" numCol="1" anchor="ctr" anchorCtr="0" compatLnSpc="1"/>
          <a:p>
            <a:pPr marL="0" marR="0" algn="ctr" defTabSz="914400" rtl="0" eaLnBrk="1" fontAlgn="base" latinLnBrk="0" hangingPunct="1">
              <a:lnSpc>
                <a:spcPct val="100000"/>
              </a:lnSpc>
              <a:buClrTx/>
              <a:buSzTx/>
              <a:buFontTx/>
              <a:buNone/>
            </a:pPr>
            <a:r>
              <a:rPr kumimoji="0" lang="zh-CN" altLang="en-US" sz="1000" b="1" i="0" u="none" strike="noStrike" kern="0" cap="none" normalizeH="0" baseline="0" dirty="0" smtClean="0">
                <a:solidFill>
                  <a:srgbClr val="F8F8F8"/>
                </a:solidFill>
                <a:latin typeface="Arial" panose="020B0604020202020204" pitchFamily="34" charset="0"/>
                <a:ea typeface="微软雅黑" panose="020B0503020204020204" pitchFamily="34" charset="-122"/>
              </a:rPr>
              <a:t>招标代理机构</a:t>
            </a:r>
            <a:endParaRPr kumimoji="0" lang="zh-CN" altLang="en-US" sz="1000" b="1" i="0" u="none" strike="noStrike" kern="0" cap="none" normalizeH="0" baseline="0" dirty="0" smtClean="0">
              <a:solidFill>
                <a:srgbClr val="F8F8F8"/>
              </a:solidFill>
              <a:latin typeface="Arial" panose="020B0604020202020204" pitchFamily="34" charset="0"/>
              <a:ea typeface="微软雅黑" panose="020B0503020204020204" pitchFamily="34" charset="-122"/>
            </a:endParaRPr>
          </a:p>
        </p:txBody>
      </p:sp>
      <p:sp>
        <p:nvSpPr>
          <p:cNvPr id="6" name="矩形 5"/>
          <p:cNvSpPr/>
          <p:nvPr>
            <p:custDataLst>
              <p:tags r:id="rId15"/>
            </p:custDataLst>
          </p:nvPr>
        </p:nvSpPr>
        <p:spPr>
          <a:xfrm>
            <a:off x="3204210" y="4141470"/>
            <a:ext cx="1574800" cy="377825"/>
          </a:xfrm>
          <a:prstGeom prst="rect">
            <a:avLst/>
          </a:prstGeom>
          <a:solidFill>
            <a:srgbClr val="C00000"/>
          </a:solidFill>
          <a:ln w="9525" cap="flat" cmpd="sng" algn="ctr">
            <a:solidFill>
              <a:schemeClr val="bg1"/>
            </a:solidFill>
            <a:prstDash val="solid"/>
            <a:round/>
            <a:headEnd type="none" w="med" len="med"/>
            <a:tailEnd type="none" w="med" len="med"/>
          </a:ln>
        </p:spPr>
        <p:txBody>
          <a:bodyPr vert="horz" wrap="square" lIns="91440" tIns="45720" rIns="91440" bIns="45720" numCol="1" anchor="ctr" anchorCtr="0" compatLnSpc="1"/>
          <a:p>
            <a:pPr marL="0" marR="0" indent="0" algn="ctr" defTabSz="914400" rtl="0" eaLnBrk="1" fontAlgn="base" latinLnBrk="0" hangingPunct="1">
              <a:lnSpc>
                <a:spcPct val="100000"/>
              </a:lnSpc>
              <a:spcBef>
                <a:spcPct val="0"/>
              </a:spcBef>
              <a:spcAft>
                <a:spcPct val="0"/>
              </a:spcAft>
              <a:buClrTx/>
              <a:buSzTx/>
              <a:buFontTx/>
              <a:buNone/>
            </a:pPr>
            <a:r>
              <a:rPr kumimoji="0" lang="zh-CN" altLang="en-US" sz="1000" b="1" i="0" u="none" strike="noStrike" kern="0" cap="none" normalizeH="0" baseline="0" dirty="0" smtClean="0">
                <a:solidFill>
                  <a:srgbClr val="F8F8F8"/>
                </a:solidFill>
                <a:latin typeface="Arial" panose="020B0604020202020204" pitchFamily="34" charset="0"/>
                <a:ea typeface="微软雅黑" panose="020B0503020204020204" pitchFamily="34" charset="-122"/>
              </a:rPr>
              <a:t>评审</a:t>
            </a:r>
            <a:r>
              <a:rPr kumimoji="0" lang="zh-CN" altLang="en-US" sz="1000" b="1" i="0" u="none" strike="noStrike" kern="0" cap="none" normalizeH="0" baseline="0" dirty="0" smtClean="0">
                <a:solidFill>
                  <a:srgbClr val="F8F8F8"/>
                </a:solidFill>
                <a:latin typeface="Arial" panose="020B0604020202020204" pitchFamily="34" charset="0"/>
                <a:ea typeface="微软雅黑" panose="020B0503020204020204" pitchFamily="34" charset="-122"/>
              </a:rPr>
              <a:t>专家</a:t>
            </a:r>
            <a:endParaRPr kumimoji="0" lang="zh-CN" altLang="en-US" sz="1000" b="1" i="0" u="none" strike="noStrike" kern="0" cap="none" normalizeH="0" baseline="0" dirty="0" smtClean="0">
              <a:solidFill>
                <a:srgbClr val="F8F8F8"/>
              </a:solidFill>
              <a:latin typeface="Arial" panose="020B0604020202020204" pitchFamily="34" charset="0"/>
              <a:ea typeface="微软雅黑" panose="020B0503020204020204" pitchFamily="34" charset="-122"/>
            </a:endParaRPr>
          </a:p>
        </p:txBody>
      </p:sp>
      <p:cxnSp>
        <p:nvCxnSpPr>
          <p:cNvPr id="7" name="直接箭头连接符 6"/>
          <p:cNvCxnSpPr>
            <a:endCxn id="59" idx="1"/>
          </p:cNvCxnSpPr>
          <p:nvPr>
            <p:custDataLst>
              <p:tags r:id="rId16"/>
            </p:custDataLst>
          </p:nvPr>
        </p:nvCxnSpPr>
        <p:spPr bwMode="auto">
          <a:xfrm flipV="1">
            <a:off x="4776401" y="1318046"/>
            <a:ext cx="948055" cy="1016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箭头连接符 7"/>
          <p:cNvCxnSpPr/>
          <p:nvPr>
            <p:custDataLst>
              <p:tags r:id="rId17"/>
            </p:custDataLst>
          </p:nvPr>
        </p:nvCxnSpPr>
        <p:spPr bwMode="auto">
          <a:xfrm flipV="1">
            <a:off x="4787831" y="2189266"/>
            <a:ext cx="948055" cy="1016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p:nvPr>
            <p:custDataLst>
              <p:tags r:id="rId18"/>
            </p:custDataLst>
          </p:nvPr>
        </p:nvCxnSpPr>
        <p:spPr bwMode="auto">
          <a:xfrm flipV="1">
            <a:off x="4775131" y="3148116"/>
            <a:ext cx="948690" cy="1016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p:nvPr>
            <p:custDataLst>
              <p:tags r:id="rId19"/>
            </p:custDataLst>
          </p:nvPr>
        </p:nvCxnSpPr>
        <p:spPr bwMode="auto">
          <a:xfrm flipV="1">
            <a:off x="4775131" y="4330486"/>
            <a:ext cx="948055" cy="1016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五边形 10"/>
          <p:cNvSpPr/>
          <p:nvPr>
            <p:custDataLst>
              <p:tags r:id="rId20"/>
            </p:custDataLst>
          </p:nvPr>
        </p:nvSpPr>
        <p:spPr>
          <a:xfrm>
            <a:off x="5753100" y="1780540"/>
            <a:ext cx="1826895" cy="739140"/>
          </a:xfrm>
          <a:prstGeom prst="homePlate">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p>
            <a:pPr algn="ctr" eaLnBrk="1" hangingPunct="1">
              <a:defRPr/>
            </a:pPr>
            <a:r>
              <a:rPr lang="zh-CN" altLang="en-US" sz="1000" b="1" kern="0" dirty="0" smtClean="0">
                <a:solidFill>
                  <a:srgbClr val="F8F8F8"/>
                </a:solidFill>
                <a:latin typeface="Arial" panose="020B0604020202020204" pitchFamily="34" charset="0"/>
                <a:ea typeface="微软雅黑" panose="020B0503020204020204" pitchFamily="34" charset="-122"/>
              </a:rPr>
              <a:t>对多地分散</a:t>
            </a:r>
            <a:r>
              <a:rPr lang="zh-CN" altLang="en-US" sz="1000" b="1" kern="0" dirty="0" smtClean="0">
                <a:solidFill>
                  <a:srgbClr val="F8F8F8"/>
                </a:solidFill>
                <a:latin typeface="Arial" panose="020B0604020202020204" pitchFamily="34" charset="0"/>
                <a:ea typeface="微软雅黑" panose="020B0503020204020204" pitchFamily="34" charset="-122"/>
              </a:rPr>
              <a:t>协同评标项目进行日常监管，违规查处</a:t>
            </a:r>
            <a:r>
              <a:rPr lang="zh-CN" altLang="en-US" sz="1000" b="1" kern="0" dirty="0" smtClean="0">
                <a:solidFill>
                  <a:srgbClr val="F8F8F8"/>
                </a:solidFill>
                <a:latin typeface="Arial" panose="020B0604020202020204" pitchFamily="34" charset="0"/>
                <a:ea typeface="微软雅黑" panose="020B0503020204020204" pitchFamily="34" charset="-122"/>
              </a:rPr>
              <a:t>等</a:t>
            </a:r>
            <a:endParaRPr lang="zh-CN" altLang="en-US" sz="1000" b="1" kern="0" dirty="0" smtClean="0">
              <a:solidFill>
                <a:srgbClr val="F8F8F8"/>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683547" y="864839"/>
            <a:ext cx="698793" cy="1322070"/>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2</a:t>
            </a:r>
            <a:endParaRPr lang="en-US" altLang="zh-CN" sz="8000" b="1" dirty="0">
              <a:solidFill>
                <a:srgbClr val="F8F8F8"/>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195761" y="1264949"/>
            <a:ext cx="4969272" cy="1076325"/>
          </a:xfrm>
          <a:prstGeom prst="rect">
            <a:avLst/>
          </a:prstGeom>
          <a:noFill/>
        </p:spPr>
        <p:txBody>
          <a:bodyPr wrap="square" rtlCol="0">
            <a:spAutoFit/>
          </a:bodyPr>
          <a:lstStyle/>
          <a:p>
            <a:r>
              <a:rPr lang="zh-CN" altLang="en-US" sz="3200" b="0" dirty="0" smtClean="0">
                <a:latin typeface="+mj-ea"/>
                <a:ea typeface="+mj-ea"/>
              </a:rPr>
              <a:t>关于多地分散协同评标的相关</a:t>
            </a:r>
            <a:r>
              <a:rPr lang="zh-CN" altLang="en-US" sz="3200" b="0" dirty="0" smtClean="0">
                <a:latin typeface="+mj-ea"/>
                <a:ea typeface="+mj-ea"/>
              </a:rPr>
              <a:t>操作</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203326" y="2355831"/>
            <a:ext cx="3881587" cy="1383665"/>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pitchFamily="34" charset="-122"/>
                <a:ea typeface="微软雅黑" panose="020B0503020204020204" pitchFamily="34" charset="-122"/>
                <a:sym typeface="+mn-ea"/>
              </a:rPr>
              <a:t>多地分散协同评标涉及哪些</a:t>
            </a:r>
            <a:r>
              <a:rPr lang="zh-CN" altLang="en-US" sz="1400" b="0" dirty="0" smtClean="0">
                <a:solidFill>
                  <a:srgbClr val="2B2A30"/>
                </a:solidFill>
                <a:latin typeface="微软雅黑" panose="020B0503020204020204" pitchFamily="34" charset="-122"/>
                <a:ea typeface="微软雅黑" panose="020B0503020204020204" pitchFamily="34" charset="-122"/>
                <a:sym typeface="+mn-ea"/>
              </a:rPr>
              <a:t>系统？</a:t>
            </a:r>
            <a:endParaRPr lang="zh-CN" altLang="en-US" sz="1400" b="0" dirty="0" smtClean="0">
              <a:solidFill>
                <a:srgbClr val="2B2A3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pitchFamily="34" charset="-122"/>
                <a:ea typeface="微软雅黑" panose="020B0503020204020204" pitchFamily="34" charset="-122"/>
                <a:sym typeface="+mn-ea"/>
              </a:rPr>
              <a:t>招标代理</a:t>
            </a:r>
            <a:r>
              <a:rPr lang="zh-CN" altLang="en-US" sz="1400" b="0" dirty="0" smtClean="0">
                <a:solidFill>
                  <a:srgbClr val="2B2A30"/>
                </a:solidFill>
                <a:latin typeface="微软雅黑" panose="020B0503020204020204" pitchFamily="34" charset="-122"/>
                <a:ea typeface="微软雅黑" panose="020B0503020204020204" pitchFamily="34" charset="-122"/>
                <a:sym typeface="+mn-ea"/>
              </a:rPr>
              <a:t>机构需要做什么？</a:t>
            </a:r>
            <a:endParaRPr lang="zh-CN" altLang="en-US" sz="1400" b="0" dirty="0" smtClean="0">
              <a:solidFill>
                <a:srgbClr val="2B2A30"/>
              </a:solidFill>
              <a:latin typeface="微软雅黑" panose="020B0503020204020204" pitchFamily="34" charset="-122"/>
              <a:ea typeface="微软雅黑" panose="020B0503020204020204" pitchFamily="34" charset="-122"/>
              <a:sym typeface="+mn-ea"/>
            </a:endParaRPr>
          </a:p>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pitchFamily="34" charset="-122"/>
                <a:ea typeface="微软雅黑" panose="020B0503020204020204" pitchFamily="34" charset="-122"/>
                <a:sym typeface="+mn-ea"/>
              </a:rPr>
              <a:t>多地分散协同评标的</a:t>
            </a:r>
            <a:r>
              <a:rPr lang="zh-CN" altLang="en-US" sz="1400" b="0" dirty="0" smtClean="0">
                <a:solidFill>
                  <a:srgbClr val="2B2A30"/>
                </a:solidFill>
                <a:latin typeface="微软雅黑" panose="020B0503020204020204" pitchFamily="34" charset="-122"/>
                <a:ea typeface="微软雅黑" panose="020B0503020204020204" pitchFamily="34" charset="-122"/>
                <a:sym typeface="+mn-ea"/>
              </a:rPr>
              <a:t>工作流程是什么？</a:t>
            </a:r>
            <a:endParaRPr lang="en-US" altLang="zh-CN" sz="1400" b="0" dirty="0">
              <a:solidFill>
                <a:srgbClr val="2B2A30"/>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n"/>
            </a:pPr>
            <a:endParaRPr lang="en-US" altLang="zh-CN" sz="1400" b="0" dirty="0" smtClean="0">
              <a:solidFill>
                <a:srgbClr val="2B2A3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相关</a:t>
            </a:r>
            <a:r>
              <a:rPr lang="zh-CN" altLang="en-US" sz="2800" i="0" dirty="0">
                <a:latin typeface="微软雅黑" panose="020B0503020204020204" pitchFamily="34" charset="-122"/>
                <a:ea typeface="微软雅黑" panose="020B0503020204020204" pitchFamily="34" charset="-122"/>
              </a:rPr>
              <a:t>系统</a:t>
            </a:r>
            <a:endParaRPr lang="zh-CN" altLang="en-US" sz="2800" i="0" dirty="0">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558030" y="915670"/>
            <a:ext cx="4243705" cy="1186180"/>
            <a:chOff x="4558140" y="915566"/>
            <a:chExt cx="3867466" cy="1412097"/>
          </a:xfrm>
          <a:solidFill>
            <a:srgbClr val="FFAFAF"/>
          </a:solidFill>
        </p:grpSpPr>
        <p:sp>
          <p:nvSpPr>
            <p:cNvPr id="13" name="圆角矩形 12"/>
            <p:cNvSpPr/>
            <p:nvPr/>
          </p:nvSpPr>
          <p:spPr bwMode="auto">
            <a:xfrm>
              <a:off x="4558140" y="915566"/>
              <a:ext cx="3867466" cy="14120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782098" y="926942"/>
              <a:ext cx="3523138" cy="13013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交易平台（福莱交易平台</a:t>
              </a:r>
              <a:r>
                <a:rPr lang="en-US" altLang="zh-CN" sz="1200" b="0" dirty="0" smtClean="0">
                  <a:latin typeface="微软雅黑" panose="020B0503020204020204" pitchFamily="34" charset="-122"/>
                  <a:ea typeface="微软雅黑" panose="020B0503020204020204" pitchFamily="34" charset="-122"/>
                </a:rPr>
                <a:t>/</a:t>
              </a:r>
              <a:r>
                <a:rPr lang="zh-CN" altLang="en-US" sz="1200" b="0" dirty="0" smtClean="0">
                  <a:latin typeface="微软雅黑" panose="020B0503020204020204" pitchFamily="34" charset="-122"/>
                  <a:ea typeface="微软雅黑" panose="020B0503020204020204" pitchFamily="34" charset="-122"/>
                  <a:sym typeface="+mn-ea"/>
                </a:rPr>
                <a:t>新点交易平台</a:t>
              </a:r>
              <a:r>
                <a:rPr lang="zh-CN" altLang="en-US" sz="1200" b="0" dirty="0" smtClean="0">
                  <a:latin typeface="微软雅黑" panose="020B0503020204020204" pitchFamily="34" charset="-122"/>
                  <a:ea typeface="微软雅黑" panose="020B0503020204020204" pitchFamily="34" charset="-122"/>
                </a:rPr>
                <a:t>）进行项目类型的选定，指定此项目为：多地分散协同评标</a:t>
              </a:r>
              <a:r>
                <a:rPr lang="zh-CN" altLang="en-US" sz="1200" b="0" dirty="0" smtClean="0">
                  <a:latin typeface="微软雅黑" panose="020B0503020204020204" pitchFamily="34" charset="-122"/>
                  <a:ea typeface="微软雅黑" panose="020B0503020204020204" pitchFamily="34" charset="-122"/>
                </a:rPr>
                <a:t>项目</a:t>
              </a:r>
              <a:endParaRPr lang="zh-CN" altLang="en-US" sz="1200" b="0" dirty="0" smtClean="0">
                <a:latin typeface="微软雅黑" panose="020B0503020204020204" pitchFamily="34" charset="-122"/>
                <a:ea typeface="微软雅黑" panose="020B0503020204020204" pitchFamily="34" charset="-122"/>
              </a:endParaRPr>
            </a:p>
          </p:txBody>
        </p:sp>
      </p:grpSp>
      <p:sp>
        <p:nvSpPr>
          <p:cNvPr id="21" name="五边形 20"/>
          <p:cNvSpPr/>
          <p:nvPr/>
        </p:nvSpPr>
        <p:spPr>
          <a:xfrm>
            <a:off x="3470126" y="126887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smtClean="0">
                <a:solidFill>
                  <a:srgbClr val="F8F8F8"/>
                </a:solidFill>
                <a:latin typeface="Arial" panose="020B0604020202020204" pitchFamily="34" charset="0"/>
                <a:ea typeface="微软雅黑" panose="020B0503020204020204" pitchFamily="34" charset="-122"/>
              </a:rPr>
              <a:t>交易</a:t>
            </a:r>
            <a:r>
              <a:rPr lang="zh-CN" altLang="en-US" sz="1500" b="1" kern="0" dirty="0" smtClean="0">
                <a:solidFill>
                  <a:srgbClr val="F8F8F8"/>
                </a:solidFill>
                <a:latin typeface="Arial" panose="020B0604020202020204" pitchFamily="34" charset="0"/>
                <a:ea typeface="微软雅黑" panose="020B0503020204020204" pitchFamily="34" charset="-122"/>
              </a:rPr>
              <a:t>平台</a:t>
            </a:r>
            <a:endParaRPr lang="zh-CN" altLang="en-US" sz="1500" b="1" kern="0" dirty="0" smtClean="0">
              <a:solidFill>
                <a:srgbClr val="F8F8F8"/>
              </a:solidFill>
              <a:latin typeface="Arial" panose="020B0604020202020204" pitchFamily="34" charset="0"/>
              <a:ea typeface="微软雅黑" panose="020B0503020204020204" pitchFamily="34" charset="-122"/>
            </a:endParaRPr>
          </a:p>
        </p:txBody>
      </p:sp>
      <p:sp>
        <p:nvSpPr>
          <p:cNvPr id="16" name="圆角矩形 15"/>
          <p:cNvSpPr/>
          <p:nvPr/>
        </p:nvSpPr>
        <p:spPr bwMode="auto">
          <a:xfrm>
            <a:off x="4558030" y="2287270"/>
            <a:ext cx="4244340" cy="1235710"/>
          </a:xfrm>
          <a:prstGeom prst="round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53940" y="2289175"/>
            <a:ext cx="3743960" cy="1013460"/>
          </a:xfrm>
          <a:prstGeom prst="rect">
            <a:avLst/>
          </a:pr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altLang="en-US" sz="1200" b="0" dirty="0">
                <a:latin typeface="微软雅黑" panose="020B0503020204020204" pitchFamily="34" charset="-122"/>
                <a:ea typeface="微软雅黑" panose="020B0503020204020204" pitchFamily="34" charset="-122"/>
              </a:rPr>
              <a:t>通过与交易平台对接，获取多地分散协同评标项目，控制专家抽取模式，提供多地分散协同评标席位，为专家进行评标席位分配</a:t>
            </a:r>
            <a:r>
              <a:rPr lang="zh-CN" altLang="en-US" sz="1200" b="0" dirty="0">
                <a:latin typeface="微软雅黑" panose="020B0503020204020204" pitchFamily="34" charset="-122"/>
                <a:ea typeface="微软雅黑" panose="020B0503020204020204" pitchFamily="34" charset="-122"/>
              </a:rPr>
              <a:t>等。此系统招标代理机构无需操作，为中心工作人员使用</a:t>
            </a:r>
            <a:r>
              <a:rPr lang="zh-CN" altLang="en-US" sz="1200" b="0" dirty="0">
                <a:latin typeface="微软雅黑" panose="020B0503020204020204" pitchFamily="34" charset="-122"/>
                <a:ea typeface="微软雅黑" panose="020B0503020204020204" pitchFamily="34" charset="-122"/>
              </a:rPr>
              <a:t>系统</a:t>
            </a:r>
            <a:endParaRPr lang="zh-CN" altLang="en-US" sz="1200" b="0" dirty="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4558140" y="3721058"/>
            <a:ext cx="4266695" cy="1069340"/>
            <a:chOff x="4558140" y="3165376"/>
            <a:chExt cx="3867466" cy="1494606"/>
          </a:xfrm>
          <a:solidFill>
            <a:srgbClr val="FFAFAF"/>
          </a:solidFill>
        </p:grpSpPr>
        <p:sp>
          <p:nvSpPr>
            <p:cNvPr id="19" name="圆角矩形 18"/>
            <p:cNvSpPr/>
            <p:nvPr/>
          </p:nvSpPr>
          <p:spPr bwMode="auto">
            <a:xfrm>
              <a:off x="4558140" y="3165376"/>
              <a:ext cx="3867466" cy="149460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780891" y="3304556"/>
              <a:ext cx="3623876" cy="1288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b="0" dirty="0" smtClean="0">
                  <a:latin typeface="微软雅黑" panose="020B0503020204020204" pitchFamily="34" charset="-122"/>
                  <a:ea typeface="微软雅黑" panose="020B0503020204020204" pitchFamily="34" charset="-122"/>
                </a:rPr>
                <a:t>通过与协调指挥调度系统对接，获取多地分散协同评标项目、专家抽取条件、可用评标场地等；</a:t>
              </a:r>
              <a:r>
                <a:rPr lang="zh-CN" altLang="en-US" sz="1200" b="0" dirty="0" smtClean="0">
                  <a:latin typeface="微软雅黑" panose="020B0503020204020204" pitchFamily="34" charset="-122"/>
                  <a:ea typeface="微软雅黑" panose="020B0503020204020204" pitchFamily="34" charset="-122"/>
                </a:rPr>
                <a:t>执行多地分散协同评标项目的专家</a:t>
              </a:r>
              <a:r>
                <a:rPr lang="zh-CN" altLang="en-US" sz="1200" b="0" dirty="0" smtClean="0">
                  <a:latin typeface="微软雅黑" panose="020B0503020204020204" pitchFamily="34" charset="-122"/>
                  <a:ea typeface="微软雅黑" panose="020B0503020204020204" pitchFamily="34" charset="-122"/>
                </a:rPr>
                <a:t>抽取。</a:t>
              </a:r>
              <a:endParaRPr lang="zh-CN" altLang="en-US" sz="1200" b="0" dirty="0" smtClean="0">
                <a:latin typeface="微软雅黑" panose="020B0503020204020204" pitchFamily="34" charset="-122"/>
                <a:ea typeface="微软雅黑" panose="020B0503020204020204" pitchFamily="34" charset="-122"/>
              </a:endParaRPr>
            </a:p>
          </p:txBody>
        </p:sp>
      </p:grpSp>
      <p:sp>
        <p:nvSpPr>
          <p:cNvPr id="22" name="五边形 21"/>
          <p:cNvSpPr/>
          <p:nvPr/>
        </p:nvSpPr>
        <p:spPr>
          <a:xfrm>
            <a:off x="3470275" y="2569845"/>
            <a:ext cx="1390650" cy="498475"/>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smtClean="0">
                <a:solidFill>
                  <a:srgbClr val="F8F8F8"/>
                </a:solidFill>
                <a:latin typeface="Arial" panose="020B0604020202020204" pitchFamily="34" charset="0"/>
                <a:ea typeface="微软雅黑" panose="020B0503020204020204" pitchFamily="34" charset="-122"/>
              </a:rPr>
              <a:t>协调指挥</a:t>
            </a:r>
            <a:endParaRPr lang="zh-CN" altLang="en-US" sz="1500" b="1" kern="0" dirty="0" smtClean="0">
              <a:solidFill>
                <a:srgbClr val="F8F8F8"/>
              </a:solidFill>
              <a:latin typeface="Arial" panose="020B0604020202020204" pitchFamily="34" charset="0"/>
              <a:ea typeface="微软雅黑" panose="020B0503020204020204" pitchFamily="34" charset="-122"/>
            </a:endParaRPr>
          </a:p>
          <a:p>
            <a:pPr algn="ctr" eaLnBrk="1" hangingPunct="1">
              <a:defRPr/>
            </a:pPr>
            <a:r>
              <a:rPr lang="zh-CN" altLang="en-US" sz="1500" b="1" kern="0" dirty="0" smtClean="0">
                <a:solidFill>
                  <a:srgbClr val="F8F8F8"/>
                </a:solidFill>
                <a:latin typeface="Arial" panose="020B0604020202020204" pitchFamily="34" charset="0"/>
                <a:ea typeface="微软雅黑" panose="020B0503020204020204" pitchFamily="34" charset="-122"/>
              </a:rPr>
              <a:t>调度</a:t>
            </a:r>
            <a:r>
              <a:rPr lang="zh-CN" altLang="en-US" sz="1500" b="1" kern="0" dirty="0" smtClean="0">
                <a:solidFill>
                  <a:srgbClr val="F8F8F8"/>
                </a:solidFill>
                <a:latin typeface="Arial" panose="020B0604020202020204" pitchFamily="34" charset="0"/>
                <a:ea typeface="微软雅黑" panose="020B0503020204020204" pitchFamily="34" charset="-122"/>
              </a:rPr>
              <a:t>系统</a:t>
            </a:r>
            <a:endParaRPr lang="zh-CN" altLang="en-US" sz="1500" b="1" kern="0" dirty="0" smtClean="0">
              <a:solidFill>
                <a:srgbClr val="F8F8F8"/>
              </a:solidFill>
              <a:latin typeface="Arial" panose="020B0604020202020204" pitchFamily="34" charset="0"/>
              <a:ea typeface="微软雅黑" panose="020B0503020204020204" pitchFamily="34" charset="-122"/>
            </a:endParaRPr>
          </a:p>
        </p:txBody>
      </p:sp>
      <p:sp>
        <p:nvSpPr>
          <p:cNvPr id="23" name="五边形 22"/>
          <p:cNvSpPr/>
          <p:nvPr/>
        </p:nvSpPr>
        <p:spPr>
          <a:xfrm>
            <a:off x="3463290" y="3949700"/>
            <a:ext cx="1390650" cy="55372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smtClean="0">
                <a:solidFill>
                  <a:srgbClr val="F8F8F8"/>
                </a:solidFill>
                <a:latin typeface="Arial" panose="020B0604020202020204" pitchFamily="34" charset="0"/>
                <a:ea typeface="微软雅黑" panose="020B0503020204020204" pitchFamily="34" charset="-122"/>
              </a:rPr>
              <a:t>省综合工程专家库</a:t>
            </a:r>
            <a:r>
              <a:rPr lang="zh-CN" altLang="en-US" sz="1500" b="1" kern="0" dirty="0" smtClean="0">
                <a:solidFill>
                  <a:srgbClr val="F8F8F8"/>
                </a:solidFill>
                <a:latin typeface="Arial" panose="020B0604020202020204" pitchFamily="34" charset="0"/>
                <a:ea typeface="微软雅黑" panose="020B0503020204020204" pitchFamily="34" charset="-122"/>
              </a:rPr>
              <a:t>系统</a:t>
            </a:r>
            <a:endParaRPr lang="zh-CN" altLang="en-US" sz="1500" b="1" kern="0" dirty="0" smtClean="0">
              <a:solidFill>
                <a:srgbClr val="F8F8F8"/>
              </a:solidFill>
              <a:latin typeface="Arial" panose="020B0604020202020204" pitchFamily="34" charset="0"/>
              <a:ea typeface="微软雅黑" panose="020B0503020204020204" pitchFamily="34" charset="-122"/>
            </a:endParaRPr>
          </a:p>
        </p:txBody>
      </p:sp>
      <p:sp>
        <p:nvSpPr>
          <p:cNvPr id="2" name="燕尾形 1"/>
          <p:cNvSpPr/>
          <p:nvPr/>
        </p:nvSpPr>
        <p:spPr bwMode="auto">
          <a:xfrm>
            <a:off x="899592" y="1864663"/>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28" name="燕尾形 27"/>
          <p:cNvSpPr/>
          <p:nvPr/>
        </p:nvSpPr>
        <p:spPr bwMode="auto">
          <a:xfrm>
            <a:off x="539552" y="2065716"/>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4" name="TextBox 3"/>
          <p:cNvSpPr txBox="1"/>
          <p:nvPr/>
        </p:nvSpPr>
        <p:spPr>
          <a:xfrm>
            <a:off x="1448462" y="2080215"/>
            <a:ext cx="640080" cy="92202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pitchFamily="34" charset="-122"/>
              </a:rPr>
              <a:t>相关</a:t>
            </a:r>
            <a:endParaRPr lang="zh-CN" kern="0" dirty="0" smtClean="0">
              <a:solidFill>
                <a:srgbClr val="F8F8F8"/>
              </a:solidFill>
              <a:ea typeface="微软雅黑" panose="020B0503020204020204" pitchFamily="34" charset="-122"/>
            </a:endParaRPr>
          </a:p>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pitchFamily="34" charset="-122"/>
              </a:rPr>
              <a:t>系统</a:t>
            </a:r>
            <a:endParaRPr lang="zh-CN" kern="0" dirty="0" smtClean="0">
              <a:solidFill>
                <a:srgbClr val="F8F8F8"/>
              </a:solidFill>
              <a:ea typeface="微软雅黑" panose="020B0503020204020204" pitchFamily="34" charset="-122"/>
            </a:endParaRPr>
          </a:p>
        </p:txBody>
      </p:sp>
      <p:cxnSp>
        <p:nvCxnSpPr>
          <p:cNvPr id="10" name="直接箭头连接符 9"/>
          <p:cNvCxnSpPr>
            <a:stCxn id="2" idx="3"/>
            <a:endCxn id="21" idx="1"/>
          </p:cNvCxnSpPr>
          <p:nvPr/>
        </p:nvCxnSpPr>
        <p:spPr bwMode="auto">
          <a:xfrm flipV="1">
            <a:off x="2446586" y="1482511"/>
            <a:ext cx="1023620" cy="10845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567091"/>
            <a:ext cx="1023620" cy="252095"/>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567091"/>
            <a:ext cx="1016635" cy="1659255"/>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3135" y="139700"/>
            <a:ext cx="328866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招标代理</a:t>
            </a:r>
            <a:r>
              <a:rPr lang="zh-CN" altLang="en-US" sz="2800" i="0" dirty="0">
                <a:latin typeface="微软雅黑" panose="020B0503020204020204" pitchFamily="34" charset="-122"/>
                <a:ea typeface="微软雅黑" panose="020B0503020204020204" pitchFamily="34" charset="-122"/>
              </a:rPr>
              <a:t>机构操作</a:t>
            </a:r>
            <a:endParaRPr lang="zh-CN" altLang="en-US" sz="2800" i="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210820" y="843915"/>
            <a:ext cx="8722360" cy="3898900"/>
          </a:xfrm>
          <a:prstGeom prst="rect">
            <a:avLst/>
          </a:prstGeom>
        </p:spPr>
      </p:pic>
      <p:pic>
        <p:nvPicPr>
          <p:cNvPr id="7" name="图片 6"/>
          <p:cNvPicPr>
            <a:picLocks noChangeAspect="1"/>
          </p:cNvPicPr>
          <p:nvPr/>
        </p:nvPicPr>
        <p:blipFill>
          <a:blip r:embed="rId4"/>
          <a:stretch>
            <a:fillRect/>
          </a:stretch>
        </p:blipFill>
        <p:spPr>
          <a:xfrm>
            <a:off x="210820" y="843915"/>
            <a:ext cx="8722995" cy="3887470"/>
          </a:xfrm>
          <a:prstGeom prst="rect">
            <a:avLst/>
          </a:prstGeom>
        </p:spPr>
      </p:pic>
      <p:pic>
        <p:nvPicPr>
          <p:cNvPr id="2" name="图片 1"/>
          <p:cNvPicPr>
            <a:picLocks noChangeAspect="1"/>
          </p:cNvPicPr>
          <p:nvPr/>
        </p:nvPicPr>
        <p:blipFill>
          <a:blip r:embed="rId5"/>
          <a:stretch>
            <a:fillRect/>
          </a:stretch>
        </p:blipFill>
        <p:spPr>
          <a:xfrm>
            <a:off x="210820" y="843915"/>
            <a:ext cx="8722995" cy="365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3135" y="139700"/>
            <a:ext cx="335724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招标代理</a:t>
            </a:r>
            <a:r>
              <a:rPr lang="zh-CN" altLang="en-US" sz="2800" i="0" dirty="0">
                <a:latin typeface="微软雅黑" panose="020B0503020204020204" pitchFamily="34" charset="-122"/>
                <a:ea typeface="微软雅黑" panose="020B0503020204020204" pitchFamily="34" charset="-122"/>
              </a:rPr>
              <a:t>机构操作</a:t>
            </a:r>
            <a:endParaRPr lang="zh-CN" altLang="en-US" sz="2800" i="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123190" y="843915"/>
            <a:ext cx="8897620" cy="3870325"/>
          </a:xfrm>
          <a:prstGeom prst="rect">
            <a:avLst/>
          </a:prstGeom>
        </p:spPr>
      </p:pic>
      <p:pic>
        <p:nvPicPr>
          <p:cNvPr id="7" name="图片 6"/>
          <p:cNvPicPr>
            <a:picLocks noChangeAspect="1"/>
          </p:cNvPicPr>
          <p:nvPr/>
        </p:nvPicPr>
        <p:blipFill>
          <a:blip r:embed="rId4"/>
          <a:stretch>
            <a:fillRect/>
          </a:stretch>
        </p:blipFill>
        <p:spPr>
          <a:xfrm>
            <a:off x="1475740" y="1564005"/>
            <a:ext cx="7517130" cy="2776220"/>
          </a:xfrm>
          <a:prstGeom prst="rect">
            <a:avLst/>
          </a:prstGeom>
        </p:spPr>
      </p:pic>
      <p:pic>
        <p:nvPicPr>
          <p:cNvPr id="2" name="图片 1"/>
          <p:cNvPicPr>
            <a:picLocks noChangeAspect="1"/>
          </p:cNvPicPr>
          <p:nvPr/>
        </p:nvPicPr>
        <p:blipFill>
          <a:blip r:embed="rId5"/>
          <a:stretch>
            <a:fillRect/>
          </a:stretch>
        </p:blipFill>
        <p:spPr>
          <a:xfrm>
            <a:off x="2842260" y="1354455"/>
            <a:ext cx="4914265" cy="3458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3135" y="139700"/>
            <a:ext cx="328866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招标代理</a:t>
            </a:r>
            <a:r>
              <a:rPr lang="zh-CN" altLang="en-US" sz="2800" i="0" dirty="0">
                <a:latin typeface="微软雅黑" panose="020B0503020204020204" pitchFamily="34" charset="-122"/>
                <a:ea typeface="微软雅黑" panose="020B0503020204020204" pitchFamily="34" charset="-122"/>
              </a:rPr>
              <a:t>机构操作</a:t>
            </a:r>
            <a:endParaRPr lang="zh-CN" altLang="en-US" sz="2800" i="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2"/>
            </p:custDataLst>
          </p:nvPr>
        </p:nvPicPr>
        <p:blipFill>
          <a:blip r:embed="rId3"/>
          <a:stretch>
            <a:fillRect/>
          </a:stretch>
        </p:blipFill>
        <p:spPr>
          <a:xfrm>
            <a:off x="107315" y="843280"/>
            <a:ext cx="8887460" cy="3364865"/>
          </a:xfrm>
          <a:prstGeom prst="rect">
            <a:avLst/>
          </a:prstGeom>
        </p:spPr>
      </p:pic>
      <p:pic>
        <p:nvPicPr>
          <p:cNvPr id="5" name="图片 4"/>
          <p:cNvPicPr>
            <a:picLocks noChangeAspect="1"/>
          </p:cNvPicPr>
          <p:nvPr/>
        </p:nvPicPr>
        <p:blipFill>
          <a:blip r:embed="rId4"/>
          <a:stretch>
            <a:fillRect/>
          </a:stretch>
        </p:blipFill>
        <p:spPr>
          <a:xfrm>
            <a:off x="107315" y="843280"/>
            <a:ext cx="8900795" cy="3362960"/>
          </a:xfrm>
          <a:prstGeom prst="rect">
            <a:avLst/>
          </a:prstGeom>
        </p:spPr>
      </p:pic>
      <p:pic>
        <p:nvPicPr>
          <p:cNvPr id="6" name="图片 5"/>
          <p:cNvPicPr>
            <a:picLocks noChangeAspect="1"/>
          </p:cNvPicPr>
          <p:nvPr/>
        </p:nvPicPr>
        <p:blipFill>
          <a:blip r:embed="rId5"/>
          <a:stretch>
            <a:fillRect/>
          </a:stretch>
        </p:blipFill>
        <p:spPr>
          <a:xfrm>
            <a:off x="107315" y="843915"/>
            <a:ext cx="1558290" cy="1727835"/>
          </a:xfrm>
          <a:prstGeom prst="rect">
            <a:avLst/>
          </a:prstGeom>
        </p:spPr>
      </p:pic>
      <p:pic>
        <p:nvPicPr>
          <p:cNvPr id="8" name="图片 7"/>
          <p:cNvPicPr>
            <a:picLocks noChangeAspect="1"/>
          </p:cNvPicPr>
          <p:nvPr/>
        </p:nvPicPr>
        <p:blipFill>
          <a:blip r:embed="rId6"/>
          <a:stretch>
            <a:fillRect/>
          </a:stretch>
        </p:blipFill>
        <p:spPr>
          <a:xfrm>
            <a:off x="107315" y="843915"/>
            <a:ext cx="3162300" cy="2256155"/>
          </a:xfrm>
          <a:prstGeom prst="rect">
            <a:avLst/>
          </a:prstGeom>
        </p:spPr>
      </p:pic>
      <p:pic>
        <p:nvPicPr>
          <p:cNvPr id="11" name="图片 10"/>
          <p:cNvPicPr>
            <a:picLocks noChangeAspect="1"/>
          </p:cNvPicPr>
          <p:nvPr/>
        </p:nvPicPr>
        <p:blipFill>
          <a:blip r:embed="rId7"/>
          <a:stretch>
            <a:fillRect/>
          </a:stretch>
        </p:blipFill>
        <p:spPr>
          <a:xfrm>
            <a:off x="107315" y="1275715"/>
            <a:ext cx="5604510" cy="2455545"/>
          </a:xfrm>
          <a:prstGeom prst="rect">
            <a:avLst/>
          </a:prstGeom>
        </p:spPr>
      </p:pic>
      <p:pic>
        <p:nvPicPr>
          <p:cNvPr id="4" name="图片 3"/>
          <p:cNvPicPr>
            <a:picLocks noChangeAspect="1"/>
          </p:cNvPicPr>
          <p:nvPr/>
        </p:nvPicPr>
        <p:blipFill>
          <a:blip r:embed="rId8"/>
          <a:stretch>
            <a:fillRect/>
          </a:stretch>
        </p:blipFill>
        <p:spPr>
          <a:xfrm>
            <a:off x="3851910" y="1851660"/>
            <a:ext cx="4756785" cy="30079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 name="KSO_WM_UNIT_PLACING_PICTURE_USER_VIEWPORT" val="{&quot;height&quot;:5430,&quot;width&quot;:11290}"/>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TIMING" val="|3.6"/>
</p:tagLst>
</file>

<file path=ppt/tags/tag38.xml><?xml version="1.0" encoding="utf-8"?>
<p:tagLst xmlns:p="http://schemas.openxmlformats.org/presentationml/2006/main">
  <p:tag name="KSO_WPP_MARK_KEY" val="b554f8e5-e934-479e-a25a-a772b6df44d1"/>
  <p:tag name="COMMONDATA" val="eyJoZGlkIjoiNTE4NWM0NzFkMjkwNDEyNmQ2Yjg3YWI5YjBiN2I0MjYifQ=="/>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1393</Words>
  <Application>WPS 演示</Application>
  <PresentationFormat>全屏显示(16:9)</PresentationFormat>
  <Paragraphs>126</Paragraphs>
  <Slides>14</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Arial</vt:lpstr>
      <vt:lpstr>宋体</vt:lpstr>
      <vt:lpstr>Wingdings</vt:lpstr>
      <vt:lpstr>华文细黑</vt:lpstr>
      <vt:lpstr>微软雅黑</vt:lpstr>
      <vt:lpstr>Calibri</vt:lpstr>
      <vt:lpstr>Impact</vt:lpstr>
      <vt:lpstr>Arial Unicode MS</vt:lpstr>
      <vt:lpstr>Arial Unicode MS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lastModifiedBy>于恒</cp:lastModifiedBy>
  <cp:revision>149</cp:revision>
  <dcterms:created xsi:type="dcterms:W3CDTF">2010-02-22T07:41:00Z</dcterms:created>
  <dcterms:modified xsi:type="dcterms:W3CDTF">2023-05-05T09:34:47Z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3F1644C8734A45EF9EC956B41059E345_13</vt:lpwstr>
  </property>
</Properties>
</file>